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6"/>
  </p:notesMasterIdLst>
  <p:handoutMasterIdLst>
    <p:handoutMasterId r:id="rId47"/>
  </p:handoutMasterIdLst>
  <p:sldIdLst>
    <p:sldId id="256" r:id="rId2"/>
    <p:sldId id="505" r:id="rId3"/>
    <p:sldId id="576" r:id="rId4"/>
    <p:sldId id="578" r:id="rId5"/>
    <p:sldId id="532" r:id="rId6"/>
    <p:sldId id="579" r:id="rId7"/>
    <p:sldId id="510" r:id="rId8"/>
    <p:sldId id="574" r:id="rId9"/>
    <p:sldId id="580" r:id="rId10"/>
    <p:sldId id="581" r:id="rId11"/>
    <p:sldId id="531" r:id="rId12"/>
    <p:sldId id="537" r:id="rId13"/>
    <p:sldId id="539" r:id="rId14"/>
    <p:sldId id="540" r:id="rId15"/>
    <p:sldId id="541" r:id="rId16"/>
    <p:sldId id="542" r:id="rId17"/>
    <p:sldId id="543" r:id="rId18"/>
    <p:sldId id="544" r:id="rId19"/>
    <p:sldId id="545" r:id="rId20"/>
    <p:sldId id="546" r:id="rId21"/>
    <p:sldId id="547" r:id="rId22"/>
    <p:sldId id="548" r:id="rId23"/>
    <p:sldId id="549" r:id="rId24"/>
    <p:sldId id="558" r:id="rId25"/>
    <p:sldId id="559" r:id="rId26"/>
    <p:sldId id="570" r:id="rId27"/>
    <p:sldId id="561" r:id="rId28"/>
    <p:sldId id="562" r:id="rId29"/>
    <p:sldId id="563" r:id="rId30"/>
    <p:sldId id="564" r:id="rId31"/>
    <p:sldId id="565" r:id="rId32"/>
    <p:sldId id="566" r:id="rId33"/>
    <p:sldId id="567" r:id="rId34"/>
    <p:sldId id="568" r:id="rId35"/>
    <p:sldId id="571" r:id="rId36"/>
    <p:sldId id="572" r:id="rId37"/>
    <p:sldId id="575" r:id="rId38"/>
    <p:sldId id="522" r:id="rId39"/>
    <p:sldId id="533" r:id="rId40"/>
    <p:sldId id="535" r:id="rId41"/>
    <p:sldId id="552" r:id="rId42"/>
    <p:sldId id="577" r:id="rId43"/>
    <p:sldId id="554" r:id="rId44"/>
    <p:sldId id="556" r:id="rId45"/>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1B06BA"/>
    <a:srgbClr val="00FFFF"/>
    <a:srgbClr val="33CCFF"/>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96CEE-C265-4F2D-A4B8-7C3266BF9FE5}" v="3" dt="2021-01-17T04:22:25.37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7" autoAdjust="0"/>
    <p:restoredTop sz="88655" autoAdjust="0"/>
  </p:normalViewPr>
  <p:slideViewPr>
    <p:cSldViewPr>
      <p:cViewPr varScale="1">
        <p:scale>
          <a:sx n="80" d="100"/>
          <a:sy n="80" d="100"/>
        </p:scale>
        <p:origin x="2040" y="84"/>
      </p:cViewPr>
      <p:guideLst>
        <p:guide orient="horz" pos="2160"/>
        <p:guide pos="2880"/>
      </p:guideLst>
    </p:cSldViewPr>
  </p:slideViewPr>
  <p:outlineViewPr>
    <p:cViewPr>
      <p:scale>
        <a:sx n="33" d="100"/>
        <a:sy n="33" d="100"/>
      </p:scale>
      <p:origin x="0" y="-14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 Luong Ban" userId="6614321940702214" providerId="LiveId" clId="{52C96CEE-C265-4F2D-A4B8-7C3266BF9FE5}"/>
    <pc:docChg chg="modSld">
      <pc:chgData name="Do Luong Ban" userId="6614321940702214" providerId="LiveId" clId="{52C96CEE-C265-4F2D-A4B8-7C3266BF9FE5}" dt="2021-01-17T04:22:25.373" v="71"/>
      <pc:docMkLst>
        <pc:docMk/>
      </pc:docMkLst>
      <pc:sldChg chg="modSp mod">
        <pc:chgData name="Do Luong Ban" userId="6614321940702214" providerId="LiveId" clId="{52C96CEE-C265-4F2D-A4B8-7C3266BF9FE5}" dt="2021-01-17T04:20:33.983" v="68" actId="20577"/>
        <pc:sldMkLst>
          <pc:docMk/>
          <pc:sldMk cId="0" sldId="256"/>
        </pc:sldMkLst>
        <pc:spChg chg="mod">
          <ac:chgData name="Do Luong Ban" userId="6614321940702214" providerId="LiveId" clId="{52C96CEE-C265-4F2D-A4B8-7C3266BF9FE5}" dt="2021-01-17T04:20:33.983" v="68" actId="20577"/>
          <ac:spMkLst>
            <pc:docMk/>
            <pc:sldMk cId="0" sldId="256"/>
            <ac:spMk id="12" creationId="{A3C58E67-B790-4DE7-BD4F-411438E383F2}"/>
          </ac:spMkLst>
        </pc:spChg>
      </pc:sldChg>
      <pc:sldChg chg="addSp delSp modSp">
        <pc:chgData name="Do Luong Ban" userId="6614321940702214" providerId="LiveId" clId="{52C96CEE-C265-4F2D-A4B8-7C3266BF9FE5}" dt="2021-01-17T04:22:25.373" v="71"/>
        <pc:sldMkLst>
          <pc:docMk/>
          <pc:sldMk cId="0" sldId="556"/>
        </pc:sldMkLst>
        <pc:spChg chg="del">
          <ac:chgData name="Do Luong Ban" userId="6614321940702214" providerId="LiveId" clId="{52C96CEE-C265-4F2D-A4B8-7C3266BF9FE5}" dt="2021-01-17T04:22:03.772" v="69" actId="478"/>
          <ac:spMkLst>
            <pc:docMk/>
            <pc:sldMk cId="0" sldId="556"/>
            <ac:spMk id="2" creationId="{2249BA7D-2D32-487C-8663-C7071918B635}"/>
          </ac:spMkLst>
        </pc:spChg>
        <pc:spChg chg="add mod">
          <ac:chgData name="Do Luong Ban" userId="6614321940702214" providerId="LiveId" clId="{52C96CEE-C265-4F2D-A4B8-7C3266BF9FE5}" dt="2021-01-17T04:22:06.562" v="70"/>
          <ac:spMkLst>
            <pc:docMk/>
            <pc:sldMk cId="0" sldId="556"/>
            <ac:spMk id="3" creationId="{35185C87-2772-4997-8031-83F65F13D747}"/>
          </ac:spMkLst>
        </pc:spChg>
        <pc:picChg chg="add mod">
          <ac:chgData name="Do Luong Ban" userId="6614321940702214" providerId="LiveId" clId="{52C96CEE-C265-4F2D-A4B8-7C3266BF9FE5}" dt="2021-01-17T04:22:25.373" v="71"/>
          <ac:picMkLst>
            <pc:docMk/>
            <pc:sldMk cId="0" sldId="556"/>
            <ac:picMk id="4" creationId="{1B37F1A6-2B0A-4899-9678-29805CA4CA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3CE53F-9A45-41CE-8F81-56D98917D46E}"/>
              </a:ext>
            </a:extLst>
          </p:cNvPr>
          <p:cNvSpPr>
            <a:spLocks noGrp="1"/>
          </p:cNvSpPr>
          <p:nvPr>
            <p:ph type="hdr" sz="quarter"/>
          </p:nvPr>
        </p:nvSpPr>
        <p:spPr bwMode="auto">
          <a:xfrm>
            <a:off x="0" y="0"/>
            <a:ext cx="2890838" cy="498475"/>
          </a:xfrm>
          <a:prstGeom prst="rect">
            <a:avLst/>
          </a:prstGeom>
          <a:noFill/>
          <a:ln>
            <a:noFill/>
          </a:ln>
        </p:spPr>
        <p:txBody>
          <a:bodyPr vert="horz" wrap="square" lIns="88965" tIns="44482" rIns="88965" bIns="44482" numCol="1" anchor="t" anchorCtr="0" compatLnSpc="1">
            <a:prstTxWarp prst="textNoShape">
              <a:avLst/>
            </a:prstTxWarp>
          </a:bodyPr>
          <a:lstStyle>
            <a:lvl1pPr defTabSz="889401"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53FE093-6C8F-4DEA-8FD0-977EBF230772}"/>
              </a:ext>
            </a:extLst>
          </p:cNvPr>
          <p:cNvSpPr>
            <a:spLocks noGrp="1"/>
          </p:cNvSpPr>
          <p:nvPr>
            <p:ph type="dt" sz="quarter" idx="1"/>
          </p:nvPr>
        </p:nvSpPr>
        <p:spPr bwMode="auto">
          <a:xfrm>
            <a:off x="3776663" y="0"/>
            <a:ext cx="2890837" cy="498475"/>
          </a:xfrm>
          <a:prstGeom prst="rect">
            <a:avLst/>
          </a:prstGeom>
          <a:noFill/>
          <a:ln>
            <a:noFill/>
          </a:ln>
        </p:spPr>
        <p:txBody>
          <a:bodyPr vert="horz" wrap="square" lIns="88965" tIns="44482" rIns="88965" bIns="44482" numCol="1" anchor="t" anchorCtr="0" compatLnSpc="1">
            <a:prstTxWarp prst="textNoShape">
              <a:avLst/>
            </a:prstTxWarp>
          </a:bodyPr>
          <a:lstStyle>
            <a:lvl1pPr algn="r" defTabSz="889401" eaLnBrk="1" hangingPunct="1">
              <a:defRPr sz="1200">
                <a:latin typeface="Arial" charset="0"/>
                <a:cs typeface="Arial" charset="0"/>
              </a:defRPr>
            </a:lvl1pPr>
          </a:lstStyle>
          <a:p>
            <a:pPr>
              <a:defRPr/>
            </a:pPr>
            <a:fld id="{120EE577-F2B4-43B9-9C49-541DCE56FB1F}" type="datetimeFigureOut">
              <a:rPr lang="en-US"/>
              <a:pPr>
                <a:defRPr/>
              </a:pPr>
              <a:t>1/18/2021</a:t>
            </a:fld>
            <a:endParaRPr lang="en-US"/>
          </a:p>
        </p:txBody>
      </p:sp>
      <p:sp>
        <p:nvSpPr>
          <p:cNvPr id="4" name="Footer Placeholder 3">
            <a:extLst>
              <a:ext uri="{FF2B5EF4-FFF2-40B4-BE49-F238E27FC236}">
                <a16:creationId xmlns:a16="http://schemas.microsoft.com/office/drawing/2014/main" id="{D5E4567A-BC9D-4C4E-81DE-1E30698096F0}"/>
              </a:ext>
            </a:extLst>
          </p:cNvPr>
          <p:cNvSpPr>
            <a:spLocks noGrp="1"/>
          </p:cNvSpPr>
          <p:nvPr>
            <p:ph type="ftr" sz="quarter" idx="2"/>
          </p:nvPr>
        </p:nvSpPr>
        <p:spPr bwMode="auto">
          <a:xfrm>
            <a:off x="0" y="9429750"/>
            <a:ext cx="2890838" cy="496888"/>
          </a:xfrm>
          <a:prstGeom prst="rect">
            <a:avLst/>
          </a:prstGeom>
          <a:noFill/>
          <a:ln>
            <a:noFill/>
          </a:ln>
        </p:spPr>
        <p:txBody>
          <a:bodyPr vert="horz" wrap="square" lIns="88965" tIns="44482" rIns="88965" bIns="44482" numCol="1" anchor="b" anchorCtr="0" compatLnSpc="1">
            <a:prstTxWarp prst="textNoShape">
              <a:avLst/>
            </a:prstTxWarp>
          </a:bodyPr>
          <a:lstStyle>
            <a:lvl1pPr defTabSz="889401"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0A2EB31-6C8A-4BE0-8B85-008CAC235B59}"/>
              </a:ext>
            </a:extLst>
          </p:cNvPr>
          <p:cNvSpPr>
            <a:spLocks noGrp="1"/>
          </p:cNvSpPr>
          <p:nvPr>
            <p:ph type="sldNum" sz="quarter" idx="3"/>
          </p:nvPr>
        </p:nvSpPr>
        <p:spPr bwMode="auto">
          <a:xfrm>
            <a:off x="3776663" y="9429750"/>
            <a:ext cx="2890837" cy="496888"/>
          </a:xfrm>
          <a:prstGeom prst="rect">
            <a:avLst/>
          </a:prstGeom>
          <a:noFill/>
          <a:ln>
            <a:noFill/>
          </a:ln>
        </p:spPr>
        <p:txBody>
          <a:bodyPr vert="horz" wrap="square" lIns="88965" tIns="44482" rIns="88965" bIns="44482" numCol="1" anchor="b" anchorCtr="0" compatLnSpc="1">
            <a:prstTxWarp prst="textNoShape">
              <a:avLst/>
            </a:prstTxWarp>
          </a:bodyPr>
          <a:lstStyle>
            <a:lvl1pPr algn="r" defTabSz="889000" eaLnBrk="1" hangingPunct="1">
              <a:defRPr sz="1200" smtClean="0"/>
            </a:lvl1pPr>
          </a:lstStyle>
          <a:p>
            <a:pPr>
              <a:defRPr/>
            </a:pPr>
            <a:fld id="{CFE73761-168B-4582-8E28-FFC51C167BC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608638-6BF1-4346-9DC1-69AA682C8FF0}"/>
              </a:ext>
            </a:extLst>
          </p:cNvPr>
          <p:cNvSpPr>
            <a:spLocks noGrp="1"/>
          </p:cNvSpPr>
          <p:nvPr>
            <p:ph type="hdr" sz="quarter"/>
          </p:nvPr>
        </p:nvSpPr>
        <p:spPr bwMode="auto">
          <a:xfrm>
            <a:off x="0" y="0"/>
            <a:ext cx="2890838" cy="498475"/>
          </a:xfrm>
          <a:prstGeom prst="rect">
            <a:avLst/>
          </a:prstGeom>
          <a:noFill/>
          <a:ln>
            <a:noFill/>
          </a:ln>
        </p:spPr>
        <p:txBody>
          <a:bodyPr vert="horz" wrap="square" lIns="88965" tIns="44482" rIns="88965" bIns="44482" numCol="1" anchor="t" anchorCtr="0" compatLnSpc="1">
            <a:prstTxWarp prst="textNoShape">
              <a:avLst/>
            </a:prstTxWarp>
          </a:bodyPr>
          <a:lstStyle>
            <a:lvl1pPr defTabSz="889401" eaLnBrk="1" hangingPunct="1">
              <a:defRPr sz="1200">
                <a:latin typeface="Calibri" pitchFamily="34"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5A0CE7E-EDA6-4514-AE20-BC284C67FB0D}"/>
              </a:ext>
            </a:extLst>
          </p:cNvPr>
          <p:cNvSpPr>
            <a:spLocks noGrp="1"/>
          </p:cNvSpPr>
          <p:nvPr>
            <p:ph type="dt" idx="1"/>
          </p:nvPr>
        </p:nvSpPr>
        <p:spPr bwMode="auto">
          <a:xfrm>
            <a:off x="3776663" y="0"/>
            <a:ext cx="2890837" cy="498475"/>
          </a:xfrm>
          <a:prstGeom prst="rect">
            <a:avLst/>
          </a:prstGeom>
          <a:noFill/>
          <a:ln>
            <a:noFill/>
          </a:ln>
        </p:spPr>
        <p:txBody>
          <a:bodyPr vert="horz" wrap="square" lIns="88965" tIns="44482" rIns="88965" bIns="44482" numCol="1" anchor="t" anchorCtr="0" compatLnSpc="1">
            <a:prstTxWarp prst="textNoShape">
              <a:avLst/>
            </a:prstTxWarp>
          </a:bodyPr>
          <a:lstStyle>
            <a:lvl1pPr algn="r" defTabSz="889401" eaLnBrk="1" hangingPunct="1">
              <a:defRPr sz="1200">
                <a:latin typeface="Calibri" pitchFamily="34" charset="0"/>
                <a:cs typeface="Arial" charset="0"/>
              </a:defRPr>
            </a:lvl1pPr>
          </a:lstStyle>
          <a:p>
            <a:pPr>
              <a:defRPr/>
            </a:pPr>
            <a:fld id="{8BD95125-55CA-4402-9F54-2C2BF698F806}" type="datetimeFigureOut">
              <a:rPr lang="en-US"/>
              <a:pPr>
                <a:defRPr/>
              </a:pPr>
              <a:t>1/18/2021</a:t>
            </a:fld>
            <a:endParaRPr lang="en-US"/>
          </a:p>
        </p:txBody>
      </p:sp>
      <p:sp>
        <p:nvSpPr>
          <p:cNvPr id="4" name="Slide Image Placeholder 3">
            <a:extLst>
              <a:ext uri="{FF2B5EF4-FFF2-40B4-BE49-F238E27FC236}">
                <a16:creationId xmlns:a16="http://schemas.microsoft.com/office/drawing/2014/main" id="{E5A20CCB-FB9E-4BCC-BE95-D1C3B62F6796}"/>
              </a:ext>
            </a:extLst>
          </p:cNvPr>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85240" tIns="42620" rIns="85240" bIns="42620" rtlCol="0" anchor="ctr"/>
          <a:lstStyle/>
          <a:p>
            <a:pPr lvl="0"/>
            <a:endParaRPr lang="en-US" noProof="0"/>
          </a:p>
        </p:txBody>
      </p:sp>
      <p:sp>
        <p:nvSpPr>
          <p:cNvPr id="5" name="Notes Placeholder 4">
            <a:extLst>
              <a:ext uri="{FF2B5EF4-FFF2-40B4-BE49-F238E27FC236}">
                <a16:creationId xmlns:a16="http://schemas.microsoft.com/office/drawing/2014/main" id="{8240806F-80D4-4525-BC76-EEB2A63D318A}"/>
              </a:ext>
            </a:extLst>
          </p:cNvPr>
          <p:cNvSpPr>
            <a:spLocks noGrp="1"/>
          </p:cNvSpPr>
          <p:nvPr>
            <p:ph type="body" sz="quarter" idx="3"/>
          </p:nvPr>
        </p:nvSpPr>
        <p:spPr bwMode="auto">
          <a:xfrm>
            <a:off x="666750" y="4716463"/>
            <a:ext cx="5335588" cy="4467225"/>
          </a:xfrm>
          <a:prstGeom prst="rect">
            <a:avLst/>
          </a:prstGeom>
          <a:noFill/>
          <a:ln>
            <a:noFill/>
          </a:ln>
        </p:spPr>
        <p:txBody>
          <a:bodyPr vert="horz" wrap="square" lIns="88965" tIns="44482" rIns="88965" bIns="444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3AF9D54-EC91-4B52-A644-11940FCAE554}"/>
              </a:ext>
            </a:extLst>
          </p:cNvPr>
          <p:cNvSpPr>
            <a:spLocks noGrp="1"/>
          </p:cNvSpPr>
          <p:nvPr>
            <p:ph type="ftr" sz="quarter" idx="4"/>
          </p:nvPr>
        </p:nvSpPr>
        <p:spPr bwMode="auto">
          <a:xfrm>
            <a:off x="0" y="9429750"/>
            <a:ext cx="2890838" cy="496888"/>
          </a:xfrm>
          <a:prstGeom prst="rect">
            <a:avLst/>
          </a:prstGeom>
          <a:noFill/>
          <a:ln>
            <a:noFill/>
          </a:ln>
        </p:spPr>
        <p:txBody>
          <a:bodyPr vert="horz" wrap="square" lIns="88965" tIns="44482" rIns="88965" bIns="44482" numCol="1" anchor="b" anchorCtr="0" compatLnSpc="1">
            <a:prstTxWarp prst="textNoShape">
              <a:avLst/>
            </a:prstTxWarp>
          </a:bodyPr>
          <a:lstStyle>
            <a:lvl1pPr defTabSz="889401" eaLnBrk="1" hangingPunct="1">
              <a:defRPr sz="1200">
                <a:latin typeface="Calibri"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61D480E-168A-4480-A925-9435EA3E33CA}"/>
              </a:ext>
            </a:extLst>
          </p:cNvPr>
          <p:cNvSpPr>
            <a:spLocks noGrp="1"/>
          </p:cNvSpPr>
          <p:nvPr>
            <p:ph type="sldNum" sz="quarter" idx="5"/>
          </p:nvPr>
        </p:nvSpPr>
        <p:spPr bwMode="auto">
          <a:xfrm>
            <a:off x="3776663" y="9429750"/>
            <a:ext cx="2890837" cy="496888"/>
          </a:xfrm>
          <a:prstGeom prst="rect">
            <a:avLst/>
          </a:prstGeom>
          <a:noFill/>
          <a:ln>
            <a:noFill/>
          </a:ln>
        </p:spPr>
        <p:txBody>
          <a:bodyPr vert="horz" wrap="square" lIns="88965" tIns="44482" rIns="88965" bIns="44482" numCol="1" anchor="b" anchorCtr="0" compatLnSpc="1">
            <a:prstTxWarp prst="textNoShape">
              <a:avLst/>
            </a:prstTxWarp>
          </a:bodyPr>
          <a:lstStyle>
            <a:lvl1pPr algn="r" defTabSz="889000" eaLnBrk="1" hangingPunct="1">
              <a:defRPr sz="1200" smtClean="0">
                <a:latin typeface="Calibri" panose="020F0502020204030204" pitchFamily="34" charset="0"/>
              </a:defRPr>
            </a:lvl1pPr>
          </a:lstStyle>
          <a:p>
            <a:pPr>
              <a:defRPr/>
            </a:pPr>
            <a:fld id="{515E34C4-B805-4781-847A-9AA150D65BA8}" type="slidenum">
              <a:rPr lang="en-US" altLang="en-US"/>
              <a:pPr>
                <a:defRPr/>
              </a:pPr>
              <a:t>‹#›</a:t>
            </a:fld>
            <a:endParaRPr lang="en-US" altLang="en-US"/>
          </a:p>
        </p:txBody>
      </p:sp>
    </p:spTree>
    <p:extLst>
      <p:ext uri="{BB962C8B-B14F-4D97-AF65-F5344CB8AC3E}">
        <p14:creationId xmlns:p14="http://schemas.microsoft.com/office/powerpoint/2010/main" val="88225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C427ACD-95FA-4F69-BD91-FBC68A323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BA3760A-6A7A-4E79-830E-8D8A605E7E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E27D9FB2-BAD4-40D8-8F55-A197772D45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a:defRPr>
                <a:solidFill>
                  <a:schemeClr val="tx1"/>
                </a:solidFill>
                <a:latin typeface="Arial" panose="020B0604020202020204" pitchFamily="34" charset="0"/>
                <a:cs typeface="Arial" panose="020B0604020202020204" pitchFamily="34" charset="0"/>
              </a:defRPr>
            </a:lvl1pPr>
            <a:lvl2pPr marL="742950" indent="-285750" defTabSz="889000">
              <a:defRPr>
                <a:solidFill>
                  <a:schemeClr val="tx1"/>
                </a:solidFill>
                <a:latin typeface="Arial" panose="020B0604020202020204" pitchFamily="34" charset="0"/>
                <a:cs typeface="Arial" panose="020B0604020202020204" pitchFamily="34" charset="0"/>
              </a:defRPr>
            </a:lvl2pPr>
            <a:lvl3pPr marL="1143000" indent="-228600" defTabSz="889000">
              <a:defRPr>
                <a:solidFill>
                  <a:schemeClr val="tx1"/>
                </a:solidFill>
                <a:latin typeface="Arial" panose="020B0604020202020204" pitchFamily="34" charset="0"/>
                <a:cs typeface="Arial" panose="020B0604020202020204" pitchFamily="34" charset="0"/>
              </a:defRPr>
            </a:lvl3pPr>
            <a:lvl4pPr marL="1600200" indent="-228600" defTabSz="889000">
              <a:defRPr>
                <a:solidFill>
                  <a:schemeClr val="tx1"/>
                </a:solidFill>
                <a:latin typeface="Arial" panose="020B0604020202020204" pitchFamily="34" charset="0"/>
                <a:cs typeface="Arial" panose="020B0604020202020204" pitchFamily="34" charset="0"/>
              </a:defRPr>
            </a:lvl4pPr>
            <a:lvl5pPr marL="2057400" indent="-228600" defTabSz="88900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E74D28-A3EF-4671-8FD6-C31C966542A6}"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56558D6-52A0-4F21-B530-9A1DD5A4E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29D49C3-DA6D-43DF-BEE9-5D8F365C749A}"/>
              </a:ext>
            </a:extLst>
          </p:cNvPr>
          <p:cNvSpPr>
            <a:spLocks noGrp="1"/>
          </p:cNvSpPr>
          <p:nvPr>
            <p:ph type="body" idx="1"/>
          </p:nvPr>
        </p:nvSpPr>
        <p:spPr/>
        <p:txBody>
          <a:bodyPr/>
          <a:lstStyle/>
          <a:p>
            <a:pPr>
              <a:defRPr/>
            </a:pPr>
            <a:r>
              <a:rPr lang="vi-VN" altLang="en-US" b="1" dirty="0">
                <a:solidFill>
                  <a:srgbClr val="0000FF"/>
                </a:solidFill>
                <a:latin typeface="Times New Roman" panose="02020603050405020304" pitchFamily="18" charset="0"/>
                <a:cs typeface="Times New Roman" panose="02020603050405020304" pitchFamily="18" charset="0"/>
              </a:rPr>
              <a:t>Quản lý nhà nước</a:t>
            </a:r>
            <a:endParaRPr lang="en-US" dirty="0">
              <a:solidFill>
                <a:srgbClr val="0000FF"/>
              </a:solidFill>
            </a:endParaRP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L</a:t>
            </a:r>
            <a:r>
              <a:rPr lang="vi-VN" altLang="en-US" dirty="0">
                <a:solidFill>
                  <a:srgbClr val="0000FF"/>
                </a:solidFill>
                <a:latin typeface="Times New Roman" panose="02020603050405020304" pitchFamily="18" charset="0"/>
                <a:cs typeface="Times New Roman" panose="02020603050405020304" pitchFamily="18" charset="0"/>
              </a:rPr>
              <a:t>à cơ sở hạ tầng kỹ thuật phục vụ cho quản lý nhà nước</a:t>
            </a:r>
            <a:r>
              <a:rPr lang="en-US" altLang="en-US" dirty="0">
                <a:solidFill>
                  <a:srgbClr val="0000FF"/>
                </a:solidFill>
                <a:latin typeface="Times New Roman" panose="02020603050405020304" pitchFamily="18" charset="0"/>
                <a:cs typeface="Times New Roman" panose="02020603050405020304" pitchFamily="18" charset="0"/>
              </a:rPr>
              <a:t>;</a:t>
            </a:r>
          </a:p>
          <a:p>
            <a:pPr algn="just">
              <a:spcBef>
                <a:spcPts val="600"/>
              </a:spcBef>
              <a:buFont typeface="Wingdings" panose="05000000000000000000" pitchFamily="2" charset="2"/>
              <a:buChar char="Ø"/>
              <a:defRPr/>
            </a:pPr>
            <a:r>
              <a:rPr lang="vi-VN" altLang="en-US" dirty="0">
                <a:solidFill>
                  <a:srgbClr val="0000FF"/>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C</a:t>
            </a:r>
            <a:r>
              <a:rPr lang="vi-VN" altLang="en-US" dirty="0">
                <a:solidFill>
                  <a:srgbClr val="0000FF"/>
                </a:solidFill>
                <a:latin typeface="Times New Roman" panose="02020603050405020304" pitchFamily="18" charset="0"/>
                <a:cs typeface="Times New Roman" panose="02020603050405020304" pitchFamily="18" charset="0"/>
              </a:rPr>
              <a:t>ung cấp bằng chứng trong các hoạt động quản lý, phát hiện xử lý vi phạm; </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P</a:t>
            </a:r>
            <a:r>
              <a:rPr lang="vi-VN" altLang="en-US" dirty="0">
                <a:solidFill>
                  <a:srgbClr val="0000FF"/>
                </a:solidFill>
                <a:latin typeface="Times New Roman" panose="02020603050405020304" pitchFamily="18" charset="0"/>
                <a:cs typeface="Times New Roman" panose="02020603050405020304" pitchFamily="18" charset="0"/>
              </a:rPr>
              <a:t>hân tích, dự báo, hoạch định chính sách phát triển, góp phần thống nhất quản lý nhà nước về mặt đo lường trong cả nước,...</a:t>
            </a:r>
            <a:endParaRPr lang="en-US" altLang="en-US" dirty="0">
              <a:solidFill>
                <a:srgbClr val="0000FF"/>
              </a:solidFill>
              <a:latin typeface="Times New Roman" panose="02020603050405020304" pitchFamily="18" charset="0"/>
              <a:cs typeface="Times New Roman" panose="02020603050405020304" pitchFamily="18" charset="0"/>
            </a:endParaRPr>
          </a:p>
          <a:p>
            <a:pPr>
              <a:defRPr/>
            </a:pPr>
            <a:r>
              <a:rPr lang="vi-VN" altLang="en-US" b="1" dirty="0">
                <a:solidFill>
                  <a:srgbClr val="0000FF"/>
                </a:solidFill>
                <a:latin typeface="Times New Roman" panose="02020603050405020304" pitchFamily="18" charset="0"/>
                <a:cs typeface="Times New Roman" panose="02020603050405020304" pitchFamily="18" charset="0"/>
              </a:rPr>
              <a:t>Thương mại</a:t>
            </a:r>
            <a:endParaRPr lang="en-US" dirty="0">
              <a:solidFill>
                <a:srgbClr val="0000FF"/>
              </a:solidFill>
            </a:endParaRPr>
          </a:p>
          <a:p>
            <a:pPr marL="285750" indent="-285750"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a:t>
            </a:r>
            <a:r>
              <a:rPr lang="vi-VN"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ảm bảo công bằng và chính xác trong thương mại</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vi-VN"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âng cao năng lực cạnh tranh</a:t>
            </a:r>
            <a:endPar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a:t>
            </a:r>
            <a:r>
              <a:rPr lang="vi-VN"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ảm bảo lợi ích hợp pháp doanh nghiệp trong các giao dịch kinh tế</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vi-VN"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ăng tính cạnh tranh, tạo điều kiện thuận lợi khi tham gia thị trường trong nước và quốc tế,…</a:t>
            </a:r>
            <a:endParaRPr lang="en-US" dirty="0">
              <a:solidFill>
                <a:srgbClr val="0000FF"/>
              </a:solidFill>
              <a:latin typeface="Times New Roman" panose="02020603050405020304" pitchFamily="18" charset="0"/>
              <a:cs typeface="Times New Roman" panose="02020603050405020304" pitchFamily="18" charset="0"/>
            </a:endParaRPr>
          </a:p>
          <a:p>
            <a:pPr>
              <a:defRPr/>
            </a:pPr>
            <a:r>
              <a:rPr lang="vi-VN" altLang="en-US" b="1" dirty="0">
                <a:solidFill>
                  <a:srgbClr val="0000FF"/>
                </a:solidFill>
                <a:latin typeface="Times New Roman" panose="02020603050405020304" pitchFamily="18" charset="0"/>
                <a:cs typeface="Times New Roman" panose="02020603050405020304" pitchFamily="18" charset="0"/>
              </a:rPr>
              <a:t>Công nghiệp</a:t>
            </a:r>
            <a:endParaRPr lang="en-US" dirty="0">
              <a:solidFill>
                <a:srgbClr val="0000FF"/>
              </a:solidFill>
            </a:endParaRPr>
          </a:p>
          <a:p>
            <a:pPr marL="285750" indent="-285750" algn="just">
              <a:buFont typeface="Wingdings" panose="05000000000000000000" pitchFamily="2" charset="2"/>
              <a:buChar char="Ø"/>
              <a:defRPr/>
            </a:pPr>
            <a:r>
              <a:rPr lang="en-US" altLang="en-US" spc="-100" dirty="0" err="1">
                <a:solidFill>
                  <a:srgbClr val="0000FF"/>
                </a:solidFill>
                <a:latin typeface="Times New Roman" panose="02020603050405020304" pitchFamily="18" charset="0"/>
                <a:cs typeface="Times New Roman" panose="02020603050405020304" pitchFamily="18" charset="0"/>
              </a:rPr>
              <a:t>Đảm</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bảo</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đo</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lường</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chính</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xác</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trong</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công</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nghiệp</a:t>
            </a:r>
            <a:endParaRPr lang="en-US" altLang="en-US" spc="-100" dirty="0">
              <a:solidFill>
                <a:srgbClr val="0000FF"/>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altLang="en-US" spc="-100" dirty="0">
                <a:solidFill>
                  <a:srgbClr val="0000FF"/>
                </a:solidFill>
                <a:latin typeface="Times New Roman" panose="02020603050405020304" pitchFamily="18" charset="0"/>
                <a:cs typeface="Times New Roman" panose="02020603050405020304" pitchFamily="18" charset="0"/>
              </a:rPr>
              <a:t>Đ</a:t>
            </a:r>
            <a:r>
              <a:rPr lang="vi-VN" altLang="en-US" spc="-100" dirty="0">
                <a:solidFill>
                  <a:srgbClr val="0000FF"/>
                </a:solidFill>
                <a:latin typeface="Times New Roman" panose="02020603050405020304" pitchFamily="18" charset="0"/>
                <a:cs typeface="Times New Roman" panose="02020603050405020304" pitchFamily="18" charset="0"/>
              </a:rPr>
              <a:t>ảm bảo chất lượng sản phẩm, tiết kiệm năng lượng và nguyên vật tư tiêu hao</a:t>
            </a:r>
            <a:r>
              <a:rPr lang="en-US" altLang="en-US" spc="-100" dirty="0">
                <a:solidFill>
                  <a:srgbClr val="0000FF"/>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defRPr/>
            </a:pPr>
            <a:r>
              <a:rPr lang="en-US" altLang="en-US" spc="-100" dirty="0">
                <a:solidFill>
                  <a:srgbClr val="0000FF"/>
                </a:solidFill>
                <a:latin typeface="Times New Roman" panose="02020603050405020304" pitchFamily="18" charset="0"/>
                <a:cs typeface="Times New Roman" panose="02020603050405020304" pitchFamily="18" charset="0"/>
              </a:rPr>
              <a:t>K</a:t>
            </a:r>
            <a:r>
              <a:rPr lang="vi-VN" altLang="en-US" spc="-100" dirty="0">
                <a:solidFill>
                  <a:srgbClr val="0000FF"/>
                </a:solidFill>
                <a:latin typeface="Times New Roman" panose="02020603050405020304" pitchFamily="18" charset="0"/>
                <a:cs typeface="Times New Roman" panose="02020603050405020304" pitchFamily="18" charset="0"/>
              </a:rPr>
              <a:t>iểm soát môi trường sản xuất, đảm bảo an toàn trong hoạt động sản xuất, bảo vệ sức khỏe và môi trường trong sản xuất</a:t>
            </a:r>
            <a:r>
              <a:rPr lang="en-US" altLang="en-US" spc="-100" dirty="0">
                <a:solidFill>
                  <a:srgbClr val="0000FF"/>
                </a:solidFill>
                <a:latin typeface="Times New Roman" panose="02020603050405020304" pitchFamily="18" charset="0"/>
                <a:cs typeface="Times New Roman" panose="02020603050405020304" pitchFamily="18" charset="0"/>
              </a:rPr>
              <a:t>;</a:t>
            </a:r>
            <a:r>
              <a:rPr lang="vi-VN" altLang="en-US" spc="-100" dirty="0">
                <a:solidFill>
                  <a:srgbClr val="0000FF"/>
                </a:solidFill>
                <a:latin typeface="Times New Roman" panose="02020603050405020304" pitchFamily="18" charset="0"/>
                <a:cs typeface="Times New Roman" panose="02020603050405020304" pitchFamily="18" charset="0"/>
              </a:rPr>
              <a:t> </a:t>
            </a:r>
            <a:endParaRPr lang="en-US" altLang="en-US" spc="-100" dirty="0">
              <a:solidFill>
                <a:srgbClr val="0000FF"/>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altLang="en-US" spc="-100" dirty="0">
                <a:solidFill>
                  <a:srgbClr val="0000FF"/>
                </a:solidFill>
                <a:latin typeface="Times New Roman" panose="02020603050405020304" pitchFamily="18" charset="0"/>
                <a:cs typeface="Times New Roman" panose="02020603050405020304" pitchFamily="18" charset="0"/>
              </a:rPr>
              <a:t>L</a:t>
            </a:r>
            <a:r>
              <a:rPr lang="vi-VN" altLang="en-US" spc="-100" dirty="0">
                <a:solidFill>
                  <a:srgbClr val="0000FF"/>
                </a:solidFill>
                <a:latin typeface="Times New Roman" panose="02020603050405020304" pitchFamily="18" charset="0"/>
                <a:cs typeface="Times New Roman" panose="02020603050405020304" pitchFamily="18" charset="0"/>
              </a:rPr>
              <a:t>à công cụ để quản lý quá trình sản xuất và nâng cao hiệu quả sản xuất</a:t>
            </a:r>
            <a:r>
              <a:rPr lang="en-US" altLang="en-US" spc="-100" dirty="0">
                <a:solidFill>
                  <a:srgbClr val="0000FF"/>
                </a:solidFill>
                <a:latin typeface="Times New Roman" panose="02020603050405020304" pitchFamily="18" charset="0"/>
                <a:cs typeface="Times New Roman" panose="02020603050405020304" pitchFamily="18" charset="0"/>
              </a:rPr>
              <a:t>;</a:t>
            </a:r>
            <a:r>
              <a:rPr lang="vi-VN" altLang="en-US" spc="-100" dirty="0">
                <a:solidFill>
                  <a:srgbClr val="0000FF"/>
                </a:solidFill>
                <a:latin typeface="Times New Roman" panose="02020603050405020304" pitchFamily="18" charset="0"/>
                <a:cs typeface="Times New Roman" panose="02020603050405020304" pitchFamily="18" charset="0"/>
              </a:rPr>
              <a:t> </a:t>
            </a:r>
            <a:endParaRPr lang="en-US" altLang="en-US" spc="-100" dirty="0">
              <a:solidFill>
                <a:srgbClr val="0000FF"/>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altLang="en-US" spc="-100" dirty="0">
                <a:solidFill>
                  <a:srgbClr val="0000FF"/>
                </a:solidFill>
                <a:latin typeface="Times New Roman" panose="02020603050405020304" pitchFamily="18" charset="0"/>
                <a:cs typeface="Times New Roman" panose="02020603050405020304" pitchFamily="18" charset="0"/>
              </a:rPr>
              <a:t>T</a:t>
            </a:r>
            <a:r>
              <a:rPr lang="vi-VN" altLang="en-US" spc="-100" dirty="0">
                <a:solidFill>
                  <a:srgbClr val="0000FF"/>
                </a:solidFill>
                <a:latin typeface="Times New Roman" panose="02020603050405020304" pitchFamily="18" charset="0"/>
                <a:cs typeface="Times New Roman" panose="02020603050405020304" pitchFamily="18" charset="0"/>
              </a:rPr>
              <a:t>húc đ</a:t>
            </a:r>
            <a:r>
              <a:rPr lang="en-US" altLang="en-US" spc="-100" dirty="0">
                <a:solidFill>
                  <a:srgbClr val="0000FF"/>
                </a:solidFill>
                <a:latin typeface="Times New Roman" panose="02020603050405020304" pitchFamily="18" charset="0"/>
                <a:cs typeface="Times New Roman" panose="02020603050405020304" pitchFamily="18" charset="0"/>
              </a:rPr>
              <a:t>ẩ</a:t>
            </a:r>
            <a:r>
              <a:rPr lang="vi-VN" altLang="en-US" spc="-100" dirty="0">
                <a:solidFill>
                  <a:srgbClr val="0000FF"/>
                </a:solidFill>
                <a:latin typeface="Times New Roman" panose="02020603050405020304" pitchFamily="18" charset="0"/>
                <a:cs typeface="Times New Roman" panose="02020603050405020304" pitchFamily="18" charset="0"/>
              </a:rPr>
              <a:t>y đổi mới công nghệ, tối ưu trong sản xuấ</a:t>
            </a:r>
            <a:r>
              <a:rPr lang="en-US" altLang="en-US" spc="-100" dirty="0">
                <a:solidFill>
                  <a:srgbClr val="0000FF"/>
                </a:solidFill>
                <a:latin typeface="Times New Roman" panose="02020603050405020304" pitchFamily="18" charset="0"/>
                <a:cs typeface="Times New Roman" panose="02020603050405020304" pitchFamily="18" charset="0"/>
              </a:rPr>
              <a:t>t;</a:t>
            </a:r>
          </a:p>
          <a:p>
            <a:pPr marL="285750" indent="-285750" algn="just">
              <a:buFont typeface="Wingdings" panose="05000000000000000000" pitchFamily="2" charset="2"/>
              <a:buChar char="Ø"/>
              <a:defRPr/>
            </a:pPr>
            <a:r>
              <a:rPr lang="en-US" altLang="en-US" spc="-100" dirty="0" err="1">
                <a:solidFill>
                  <a:srgbClr val="0000FF"/>
                </a:solidFill>
                <a:latin typeface="Times New Roman" panose="02020603050405020304" pitchFamily="18" charset="0"/>
                <a:cs typeface="Times New Roman" panose="02020603050405020304" pitchFamily="18" charset="0"/>
              </a:rPr>
              <a:t>Tạo</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các</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sản</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phẩm</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công</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nghệ</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cao</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sản</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phẩm</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có</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giá</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trị</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kinh</a:t>
            </a:r>
            <a:r>
              <a:rPr lang="en-US" altLang="en-US" spc="-100" dirty="0">
                <a:solidFill>
                  <a:srgbClr val="0000FF"/>
                </a:solidFill>
                <a:latin typeface="Times New Roman" panose="02020603050405020304" pitchFamily="18" charset="0"/>
                <a:cs typeface="Times New Roman" panose="02020603050405020304" pitchFamily="18" charset="0"/>
              </a:rPr>
              <a:t> </a:t>
            </a:r>
            <a:r>
              <a:rPr lang="en-US" altLang="en-US" spc="-100" dirty="0" err="1">
                <a:solidFill>
                  <a:srgbClr val="0000FF"/>
                </a:solidFill>
                <a:latin typeface="Times New Roman" panose="02020603050405020304" pitchFamily="18" charset="0"/>
                <a:cs typeface="Times New Roman" panose="02020603050405020304" pitchFamily="18" charset="0"/>
              </a:rPr>
              <a:t>tế</a:t>
            </a:r>
            <a:r>
              <a:rPr lang="en-US" altLang="en-US" spc="-100" dirty="0">
                <a:solidFill>
                  <a:srgbClr val="0000FF"/>
                </a:solidFill>
                <a:latin typeface="Times New Roman" panose="02020603050405020304" pitchFamily="18" charset="0"/>
                <a:cs typeface="Times New Roman" panose="02020603050405020304" pitchFamily="18" charset="0"/>
              </a:rPr>
              <a:t>,</a:t>
            </a:r>
            <a:r>
              <a:rPr lang="vi-VN" altLang="en-US" spc="-100" dirty="0">
                <a:solidFill>
                  <a:srgbClr val="0000FF"/>
                </a:solidFill>
                <a:latin typeface="Times New Roman" panose="02020603050405020304" pitchFamily="18" charset="0"/>
                <a:cs typeface="Times New Roman" panose="02020603050405020304" pitchFamily="18" charset="0"/>
              </a:rPr>
              <a:t>...</a:t>
            </a:r>
            <a:endParaRPr lang="en-US" spc="-100" dirty="0">
              <a:solidFill>
                <a:srgbClr val="0000FF"/>
              </a:solidFill>
            </a:endParaRPr>
          </a:p>
          <a:p>
            <a:pPr>
              <a:defRPr/>
            </a:pPr>
            <a:r>
              <a:rPr lang="vi-VN" altLang="en-US" b="1" dirty="0">
                <a:solidFill>
                  <a:srgbClr val="0000FF"/>
                </a:solidFill>
                <a:latin typeface="Times New Roman" panose="02020603050405020304" pitchFamily="18" charset="0"/>
                <a:cs typeface="Times New Roman" panose="02020603050405020304" pitchFamily="18" charset="0"/>
              </a:rPr>
              <a:t>Xã hội</a:t>
            </a:r>
            <a:endParaRPr lang="en-US" dirty="0">
              <a:solidFill>
                <a:srgbClr val="0000FF"/>
              </a:solidFill>
            </a:endParaRPr>
          </a:p>
          <a:p>
            <a:pPr marL="285750" indent="-285750" algn="just">
              <a:buFont typeface="Wingdings" panose="05000000000000000000" pitchFamily="2" charset="2"/>
              <a:buChar char="Ø"/>
              <a:defRPr/>
            </a:pPr>
            <a:r>
              <a:rPr lang="en-US" altLang="en-US" dirty="0" err="1">
                <a:solidFill>
                  <a:srgbClr val="0000FF"/>
                </a:solidFill>
                <a:latin typeface="Times New Roman" panose="02020603050405020304" pitchFamily="18" charset="0"/>
                <a:cs typeface="Times New Roman" panose="02020603050405020304" pitchFamily="18" charset="0"/>
              </a:rPr>
              <a:t>Đảm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bảo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chính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lĩnh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vực</a:t>
            </a:r>
            <a:r>
              <a:rPr lang="en-US" altLang="en-US" dirty="0">
                <a:solidFill>
                  <a:srgbClr val="0000FF"/>
                </a:solidFill>
                <a:latin typeface="Times New Roman" panose="02020603050405020304" pitchFamily="18" charset="0"/>
                <a:cs typeface="Times New Roman" panose="02020603050405020304" pitchFamily="18" charset="0"/>
              </a:rPr>
              <a:t> Y </a:t>
            </a:r>
            <a:r>
              <a:rPr lang="en-US" altLang="en-US" dirty="0" err="1">
                <a:solidFill>
                  <a:srgbClr val="0000FF"/>
                </a:solidFill>
                <a:latin typeface="Times New Roman" panose="02020603050405020304" pitchFamily="18" charset="0"/>
                <a:cs typeface="Times New Roman" panose="02020603050405020304" pitchFamily="18" charset="0"/>
              </a:rPr>
              <a:t>tế</a:t>
            </a:r>
            <a:r>
              <a:rPr lang="en-US" altLang="en-US" dirty="0">
                <a:solidFill>
                  <a:srgbClr val="0000FF"/>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B</a:t>
            </a:r>
            <a:r>
              <a:rPr lang="vi-VN" altLang="en-US" dirty="0">
                <a:solidFill>
                  <a:srgbClr val="0000FF"/>
                </a:solidFill>
                <a:latin typeface="Times New Roman" panose="02020603050405020304" pitchFamily="18" charset="0"/>
                <a:cs typeface="Times New Roman" panose="02020603050405020304" pitchFamily="18" charset="0"/>
              </a:rPr>
              <a:t>ảo vệ quyền lợi người tiêu dùng, chăm sóc y tế và sức khỏe;</a:t>
            </a:r>
            <a:endParaRPr lang="en-US" altLang="en-US" dirty="0">
              <a:solidFill>
                <a:srgbClr val="0000FF"/>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B</a:t>
            </a:r>
            <a:r>
              <a:rPr lang="vi-VN" altLang="en-US" dirty="0">
                <a:solidFill>
                  <a:srgbClr val="0000FF"/>
                </a:solidFill>
                <a:latin typeface="Times New Roman" panose="02020603050405020304" pitchFamily="18" charset="0"/>
                <a:cs typeface="Times New Roman" panose="02020603050405020304" pitchFamily="18" charset="0"/>
              </a:rPr>
              <a:t>ảo đảm an toàn, bảo vệ môi trường, kiểm soát tài nguyên thiên nhiên, </a:t>
            </a:r>
            <a:endParaRPr lang="en-US" altLang="en-US" dirty="0">
              <a:solidFill>
                <a:srgbClr val="0000FF"/>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B</a:t>
            </a:r>
            <a:r>
              <a:rPr lang="vi-VN" altLang="en-US" dirty="0">
                <a:solidFill>
                  <a:srgbClr val="0000FF"/>
                </a:solidFill>
                <a:latin typeface="Times New Roman" panose="02020603050405020304" pitchFamily="18" charset="0"/>
                <a:cs typeface="Times New Roman" panose="02020603050405020304" pitchFamily="18" charset="0"/>
              </a:rPr>
              <a:t>ảo vệ an ninh quốc gia,…</a:t>
            </a:r>
            <a:endParaRPr lang="en-US" dirty="0">
              <a:solidFill>
                <a:srgbClr val="0000FF"/>
              </a:solidFill>
            </a:endParaRPr>
          </a:p>
          <a:p>
            <a:pPr>
              <a:defRPr/>
            </a:pPr>
            <a:r>
              <a:rPr lang="vi-VN" altLang="en-US" b="1" spc="-70" dirty="0">
                <a:solidFill>
                  <a:srgbClr val="0000FF"/>
                </a:solidFill>
                <a:latin typeface="Times New Roman" panose="02020603050405020304" pitchFamily="18" charset="0"/>
                <a:cs typeface="Times New Roman" panose="02020603050405020304" pitchFamily="18" charset="0"/>
              </a:rPr>
              <a:t>Hạ tầng chất lượng Quốc gia (NQI)</a:t>
            </a:r>
            <a:endParaRPr lang="en-US" spc="-70" dirty="0">
              <a:solidFill>
                <a:srgbClr val="0000FF"/>
              </a:solidFill>
            </a:endParaRPr>
          </a:p>
          <a:p>
            <a:pPr>
              <a:defRPr/>
            </a:pPr>
            <a:r>
              <a:rPr lang="en-US" altLang="en-US" dirty="0" err="1">
                <a:solidFill>
                  <a:srgbClr val="0000FF"/>
                </a:solidFill>
                <a:latin typeface="Times New Roman" panose="02020603050405020304" pitchFamily="18" charset="0"/>
                <a:cs typeface="Times New Roman" panose="02020603050405020304" pitchFamily="18" charset="0"/>
              </a:rPr>
              <a:t>Một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bốn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xây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dựng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tầng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chất</a:t>
            </a:r>
            <a:r>
              <a:rPr lang="en-US" altLang="en-US" dirty="0">
                <a:solidFill>
                  <a:srgbClr val="0000FF"/>
                </a:solidFill>
                <a:latin typeface="Times New Roman" panose="02020603050405020304" pitchFamily="18" charset="0"/>
                <a:cs typeface="Times New Roman" panose="02020603050405020304" pitchFamily="18" charset="0"/>
              </a:rPr>
              <a:t> l</a:t>
            </a:r>
            <a:r>
              <a:rPr lang="vi-VN" altLang="en-US" dirty="0">
                <a:solidFill>
                  <a:srgbClr val="0000FF"/>
                </a:solidFill>
                <a:latin typeface="Times New Roman" panose="02020603050405020304" pitchFamily="18" charset="0"/>
                <a:cs typeface="Times New Roman" panose="02020603050405020304" pitchFamily="18" charset="0"/>
              </a:rPr>
              <a:t>ượng Quốc gia</a:t>
            </a:r>
            <a:endParaRPr lang="en-US" dirty="0">
              <a:solidFill>
                <a:srgbClr val="0000FF"/>
              </a:solidFill>
            </a:endParaRPr>
          </a:p>
          <a:p>
            <a:pPr>
              <a:defRPr/>
            </a:pPr>
            <a:r>
              <a:rPr lang="vi-VN" altLang="en-US" b="1" dirty="0">
                <a:solidFill>
                  <a:srgbClr val="0000FF"/>
                </a:solidFill>
                <a:latin typeface="Times New Roman" panose="02020603050405020304" pitchFamily="18" charset="0"/>
                <a:cs typeface="Times New Roman" panose="02020603050405020304" pitchFamily="18" charset="0"/>
              </a:rPr>
              <a:t>Nghiên cứu khoa học</a:t>
            </a:r>
            <a:endParaRPr lang="en-US" dirty="0">
              <a:solidFill>
                <a:srgbClr val="0000FF"/>
              </a:solidFill>
            </a:endParaRP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Đ</a:t>
            </a:r>
            <a:r>
              <a:rPr lang="vi-VN" altLang="en-US" dirty="0">
                <a:solidFill>
                  <a:srgbClr val="0000FF"/>
                </a:solidFill>
                <a:latin typeface="Times New Roman" panose="02020603050405020304" pitchFamily="18" charset="0"/>
                <a:cs typeface="Times New Roman" panose="02020603050405020304" pitchFamily="18" charset="0"/>
              </a:rPr>
              <a:t>o lường là khởi đầu cho khoa học</a:t>
            </a:r>
            <a:r>
              <a:rPr lang="en-US" altLang="en-US" dirty="0">
                <a:solidFill>
                  <a:srgbClr val="0000FF"/>
                </a:solidFill>
                <a:latin typeface="Times New Roman" panose="02020603050405020304" pitchFamily="18" charset="0"/>
                <a:cs typeface="Times New Roman" panose="02020603050405020304" pitchFamily="18" charset="0"/>
              </a:rPr>
              <a:t>;</a:t>
            </a: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L</a:t>
            </a:r>
            <a:r>
              <a:rPr lang="vi-VN" altLang="en-US" dirty="0">
                <a:solidFill>
                  <a:srgbClr val="0000FF"/>
                </a:solidFill>
                <a:latin typeface="Times New Roman" panose="02020603050405020304" pitchFamily="18" charset="0"/>
                <a:cs typeface="Times New Roman" panose="02020603050405020304" pitchFamily="18" charset="0"/>
              </a:rPr>
              <a:t>à thước đo đánh giá, định lượng khách quan các kết quả nghiên cứu</a:t>
            </a:r>
            <a:r>
              <a:rPr lang="en-US" altLang="en-US" dirty="0">
                <a:solidFill>
                  <a:srgbClr val="0000FF"/>
                </a:solidFill>
                <a:latin typeface="Times New Roman" panose="02020603050405020304" pitchFamily="18" charset="0"/>
                <a:cs typeface="Times New Roman" panose="02020603050405020304" pitchFamily="18" charset="0"/>
              </a:rPr>
              <a:t>;</a:t>
            </a: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Đ</a:t>
            </a:r>
            <a:r>
              <a:rPr lang="vi-VN" altLang="en-US" dirty="0">
                <a:solidFill>
                  <a:srgbClr val="0000FF"/>
                </a:solidFill>
                <a:latin typeface="Times New Roman" panose="02020603050405020304" pitchFamily="18" charset="0"/>
                <a:cs typeface="Times New Roman" panose="02020603050405020304" pitchFamily="18" charset="0"/>
              </a:rPr>
              <a:t>o lường đóng vai trò quan trọng trong đổi mới công nghệ</a:t>
            </a:r>
            <a:r>
              <a:rPr lang="en-US" altLang="en-US" dirty="0">
                <a:solidFill>
                  <a:srgbClr val="0000FF"/>
                </a:solidFill>
                <a:latin typeface="Times New Roman" panose="02020603050405020304" pitchFamily="18" charset="0"/>
                <a:cs typeface="Times New Roman" panose="02020603050405020304" pitchFamily="18" charset="0"/>
              </a:rPr>
              <a:t>;</a:t>
            </a:r>
            <a:r>
              <a:rPr lang="vi-VN" altLang="en-US" dirty="0">
                <a:solidFill>
                  <a:srgbClr val="0000FF"/>
                </a:solidFill>
                <a:latin typeface="Times New Roman" panose="02020603050405020304" pitchFamily="18" charset="0"/>
                <a:cs typeface="Times New Roman" panose="02020603050405020304" pitchFamily="18" charset="0"/>
              </a:rPr>
              <a:t> </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T</a:t>
            </a:r>
            <a:r>
              <a:rPr lang="vi-VN" altLang="en-US" dirty="0">
                <a:solidFill>
                  <a:srgbClr val="0000FF"/>
                </a:solidFill>
                <a:latin typeface="Times New Roman" panose="02020603050405020304" pitchFamily="18" charset="0"/>
                <a:cs typeface="Times New Roman" panose="02020603050405020304" pitchFamily="18" charset="0"/>
              </a:rPr>
              <a:t>húc đẩy sự phát triển của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khoa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học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nghệ</a:t>
            </a:r>
            <a:r>
              <a:rPr lang="vi-VN" altLang="en-US" dirty="0">
                <a:solidFill>
                  <a:srgbClr val="0000FF"/>
                </a:solidFill>
                <a:latin typeface="Times New Roman" panose="02020603050405020304" pitchFamily="18" charset="0"/>
                <a:cs typeface="Times New Roman" panose="02020603050405020304" pitchFamily="18" charset="0"/>
              </a:rPr>
              <a:t>, tạo ra các thành tựu khoa học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loại</a:t>
            </a:r>
            <a:endParaRPr lang="en-US" dirty="0">
              <a:solidFill>
                <a:srgbClr val="0000FF"/>
              </a:solidFill>
            </a:endParaRPr>
          </a:p>
          <a:p>
            <a:pPr>
              <a:defRPr/>
            </a:pPr>
            <a:r>
              <a:rPr lang="vi-VN" altLang="en-US" b="1" dirty="0">
                <a:solidFill>
                  <a:srgbClr val="0000FF"/>
                </a:solidFill>
                <a:latin typeface="Times New Roman" panose="02020603050405020304" pitchFamily="18" charset="0"/>
                <a:cs typeface="Times New Roman" panose="02020603050405020304" pitchFamily="18" charset="0"/>
              </a:rPr>
              <a:t>Hội nhập Quốc tế</a:t>
            </a:r>
            <a:endParaRPr lang="en-US" dirty="0">
              <a:solidFill>
                <a:srgbClr val="0000FF"/>
              </a:solidFill>
            </a:endParaRPr>
          </a:p>
          <a:p>
            <a:pPr algn="just">
              <a:spcBef>
                <a:spcPts val="600"/>
              </a:spcBef>
              <a:buFont typeface="Wingdings" panose="05000000000000000000" pitchFamily="2" charset="2"/>
              <a:buChar char="Ø"/>
              <a:defRPr/>
            </a:pP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nghệ</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mới</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tri </a:t>
            </a:r>
            <a:r>
              <a:rPr lang="en-US" altLang="en-US"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thức</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mới</a:t>
            </a:r>
            <a:r>
              <a:rPr lang="en-US" alt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buFont typeface="Wingdings" panose="05000000000000000000" pitchFamily="2" charset="2"/>
              <a:buChar char="Ø"/>
              <a:defRPr/>
            </a:pPr>
            <a:r>
              <a:rPr lang="en-US" altLang="en-US" dirty="0" err="1">
                <a:solidFill>
                  <a:srgbClr val="0000FF"/>
                </a:solidFill>
                <a:latin typeface="Times New Roman" panose="02020603050405020304" pitchFamily="18" charset="0"/>
                <a:cs typeface="Times New Roman" panose="02020603050405020304" pitchFamily="18" charset="0"/>
              </a:rPr>
              <a:t>Hỗ</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hội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nhập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tế</a:t>
            </a:r>
            <a:r>
              <a:rPr lang="en-US" altLang="en-US" dirty="0">
                <a:solidFill>
                  <a:srgbClr val="0000FF"/>
                </a:solidFill>
                <a:latin typeface="Times New Roman" panose="02020603050405020304" pitchFamily="18" charset="0"/>
                <a:cs typeface="Times New Roman" panose="02020603050405020304" pitchFamily="18" charset="0"/>
              </a:rPr>
              <a:t>;</a:t>
            </a:r>
          </a:p>
          <a:p>
            <a:pPr algn="just">
              <a:spcBef>
                <a:spcPts val="600"/>
              </a:spcBef>
              <a:buFont typeface="Wingdings" panose="05000000000000000000" pitchFamily="2" charset="2"/>
              <a:buChar char="Ø"/>
              <a:defRPr/>
            </a:pPr>
            <a:r>
              <a:rPr lang="en-US" altLang="en-US" dirty="0" err="1">
                <a:solidFill>
                  <a:srgbClr val="0000FF"/>
                </a:solidFill>
                <a:latin typeface="Times New Roman" panose="02020603050405020304" pitchFamily="18" charset="0"/>
                <a:cs typeface="Times New Roman" panose="02020603050405020304" pitchFamily="18" charset="0"/>
              </a:rPr>
              <a:t>Phát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triển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quan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hệ</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giữa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Việt</a:t>
            </a:r>
            <a:r>
              <a:rPr lang="en-US" altLang="en-US" dirty="0">
                <a:solidFill>
                  <a:srgbClr val="0000FF"/>
                </a:solidFill>
                <a:latin typeface="Times New Roman" panose="02020603050405020304" pitchFamily="18" charset="0"/>
                <a:cs typeface="Times New Roman" panose="02020603050405020304" pitchFamily="18" charset="0"/>
              </a:rPr>
              <a:t> Nam </a:t>
            </a:r>
            <a:r>
              <a:rPr lang="en-US" altLang="en-US" dirty="0" err="1">
                <a:solidFill>
                  <a:srgbClr val="0000FF"/>
                </a:solidFill>
                <a:latin typeface="Times New Roman" panose="02020603050405020304" pitchFamily="18" charset="0"/>
                <a:cs typeface="Times New Roman" panose="02020603050405020304" pitchFamily="18" charset="0"/>
              </a:rPr>
              <a:t>với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nước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giới</a:t>
            </a:r>
            <a:r>
              <a:rPr lang="en-US" altLang="en-US" dirty="0">
                <a:solidFill>
                  <a:srgbClr val="0000FF"/>
                </a:solidFill>
                <a:latin typeface="Times New Roman" panose="02020603050405020304" pitchFamily="18" charset="0"/>
                <a:cs typeface="Times New Roman" panose="02020603050405020304" pitchFamily="18" charset="0"/>
              </a:rPr>
              <a:t>; </a:t>
            </a:r>
          </a:p>
          <a:p>
            <a:pPr algn="just">
              <a:spcBef>
                <a:spcPts val="600"/>
              </a:spcBef>
              <a:buFont typeface="Wingdings" panose="05000000000000000000" pitchFamily="2" charset="2"/>
              <a:buChar char="Ø"/>
              <a:defRPr/>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vai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trò</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nâng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cao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vị</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Việt</a:t>
            </a:r>
            <a:r>
              <a:rPr lang="en-US" altLang="en-US" dirty="0">
                <a:solidFill>
                  <a:srgbClr val="0000FF"/>
                </a:solidFill>
                <a:latin typeface="Times New Roman" panose="02020603050405020304" pitchFamily="18" charset="0"/>
                <a:cs typeface="Times New Roman" panose="02020603050405020304" pitchFamily="18" charset="0"/>
              </a:rPr>
              <a:t> Nam </a:t>
            </a:r>
            <a:r>
              <a:rPr lang="en-US" altLang="en-US" dirty="0" err="1">
                <a:solidFill>
                  <a:srgbClr val="0000FF"/>
                </a:solidFill>
                <a:latin typeface="Times New Roman" panose="02020603050405020304" pitchFamily="18" charset="0"/>
                <a:cs typeface="Times New Roman" panose="02020603050405020304" pitchFamily="18" charset="0"/>
              </a:rPr>
              <a:t>trên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tế</a:t>
            </a:r>
            <a:r>
              <a:rPr lang="en-US" altLang="en-US" dirty="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endParaRPr>
          </a:p>
          <a:p>
            <a:pPr>
              <a:defRPr/>
            </a:pPr>
            <a:endParaRPr lang="en-US" dirty="0"/>
          </a:p>
        </p:txBody>
      </p:sp>
      <p:sp>
        <p:nvSpPr>
          <p:cNvPr id="12292" name="Slide Number Placeholder 3">
            <a:extLst>
              <a:ext uri="{FF2B5EF4-FFF2-40B4-BE49-F238E27FC236}">
                <a16:creationId xmlns:a16="http://schemas.microsoft.com/office/drawing/2014/main" id="{D3D43CBE-F0A4-481A-82C1-C6A9AF89E0F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a:defRPr>
                <a:solidFill>
                  <a:schemeClr val="tx1"/>
                </a:solidFill>
                <a:latin typeface="Arial" panose="020B0604020202020204" pitchFamily="34" charset="0"/>
                <a:cs typeface="Arial" panose="020B0604020202020204" pitchFamily="34" charset="0"/>
              </a:defRPr>
            </a:lvl1pPr>
            <a:lvl2pPr marL="742950" indent="-285750" defTabSz="889000">
              <a:defRPr>
                <a:solidFill>
                  <a:schemeClr val="tx1"/>
                </a:solidFill>
                <a:latin typeface="Arial" panose="020B0604020202020204" pitchFamily="34" charset="0"/>
                <a:cs typeface="Arial" panose="020B0604020202020204" pitchFamily="34" charset="0"/>
              </a:defRPr>
            </a:lvl2pPr>
            <a:lvl3pPr marL="1143000" indent="-228600" defTabSz="889000">
              <a:defRPr>
                <a:solidFill>
                  <a:schemeClr val="tx1"/>
                </a:solidFill>
                <a:latin typeface="Arial" panose="020B0604020202020204" pitchFamily="34" charset="0"/>
                <a:cs typeface="Arial" panose="020B0604020202020204" pitchFamily="34" charset="0"/>
              </a:defRPr>
            </a:lvl3pPr>
            <a:lvl4pPr marL="1600200" indent="-228600" defTabSz="889000">
              <a:defRPr>
                <a:solidFill>
                  <a:schemeClr val="tx1"/>
                </a:solidFill>
                <a:latin typeface="Arial" panose="020B0604020202020204" pitchFamily="34" charset="0"/>
                <a:cs typeface="Arial" panose="020B0604020202020204" pitchFamily="34" charset="0"/>
              </a:defRPr>
            </a:lvl4pPr>
            <a:lvl5pPr marL="2057400" indent="-228600" defTabSz="88900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4610E-A14D-45E1-ACE6-2C09A8D58F46}"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9D8C7A4-BC25-487E-A76A-5BDEEAFAD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9102A6F-F3DF-43C8-BC13-571CB4A4A5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TỔNG QUAN HỆ THỐNG ĐO L</a:t>
            </a:r>
            <a:r>
              <a:rPr lang="vi-VN" altLang="en-US"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Ư</a:t>
            </a:r>
            <a:r>
              <a:rPr lang="en-US" altLang="en-US"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ỜNG QUỐC GIA</a:t>
            </a:r>
            <a:endParaRPr lang="en-US" altLang="vi-VN">
              <a:ea typeface="Tahoma" panose="020B0604030504040204" pitchFamily="34" charset="0"/>
              <a:cs typeface="Times New Roman" panose="02020603050405020304" pitchFamily="18" charset="0"/>
            </a:endParaRPr>
          </a:p>
          <a:p>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Hạ tầng đo lường quốc gia (National Measurement Infrastructure)</a:t>
            </a:r>
            <a:r>
              <a:rPr lang="vi-VN"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just" eaLnBrk="1" hangingPunct="1">
              <a:spcBef>
                <a:spcPts val="600"/>
              </a:spcBef>
            </a:pPr>
            <a:r>
              <a:rPr lang="vi-VN" altLang="en-US">
                <a:solidFill>
                  <a:srgbClr val="0000FF"/>
                </a:solidFill>
                <a:latin typeface="Times New Roman" panose="02020603050405020304" pitchFamily="18" charset="0"/>
                <a:ea typeface="Tahoma" panose="020B0604030504040204" pitchFamily="34" charset="0"/>
                <a:cs typeface="Times New Roman" panose="02020603050405020304" pitchFamily="18" charset="0"/>
              </a:rPr>
              <a:t>Gồm các tổ chức, cá nhân tham gia hoạt động đo lường và hạ tầng kỹ thuật đo lường quốc gia từ cấp quốc gia, đến địa phương và doanh nghiệp. </a:t>
            </a:r>
          </a:p>
          <a:p>
            <a:pPr algn="just" eaLnBrk="1" hangingPunct="1">
              <a:spcBef>
                <a:spcPts val="600"/>
              </a:spcBef>
            </a:pP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Hệ thống đo lường quốc gia (National M</a:t>
            </a:r>
            <a:r>
              <a:rPr lang="vi-VN"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etrology</a:t>
            </a: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System)</a:t>
            </a:r>
            <a:r>
              <a:rPr lang="vi-VN"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just" eaLnBrk="1" hangingPunct="1">
              <a:spcBef>
                <a:spcPts val="600"/>
              </a:spcBef>
            </a:pPr>
            <a:r>
              <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Gồm c</a:t>
            </a:r>
            <a:r>
              <a:rPr lang="vi-VN"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ơ sở hạ tầng các phòng thí nghiệm của từng lĩnh vực đo đã được xác lập từ cấp quốc gia đến các bộ, ngành, địa phương và doanh nghiêp.</a:t>
            </a:r>
            <a:endPar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just" eaLnBrk="1" hangingPunct="1">
              <a:spcBef>
                <a:spcPts val="600"/>
              </a:spcBef>
              <a:buFont typeface="Georgia" panose="02040502050405020303" pitchFamily="18" charset="0"/>
              <a:buNone/>
            </a:pPr>
            <a:r>
              <a:rPr lang="vi-VN"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Chia thành ba loại với mức độ phức tạp và độ chính xác khác nhau</a:t>
            </a: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ts val="600"/>
              </a:spcBef>
              <a:buClr>
                <a:srgbClr val="0000FF"/>
              </a:buClr>
              <a:buFont typeface="Wingdings" panose="05000000000000000000" pitchFamily="2" charset="2"/>
              <a:buChar char="Ø"/>
            </a:pP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Đo lường khoa học</a:t>
            </a: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(Scientific metrology):  </a:t>
            </a:r>
          </a:p>
          <a:p>
            <a:pPr algn="just" eaLnBrk="1" hangingPunct="1">
              <a:spcBef>
                <a:spcPts val="600"/>
              </a:spcBef>
              <a:buClr>
                <a:srgbClr val="0000FF"/>
              </a:buClr>
            </a:pP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T</a:t>
            </a:r>
            <a:r>
              <a:rPr lang="vi-VN"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ổ chức phát triển </a:t>
            </a:r>
            <a:r>
              <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và duy trì </a:t>
            </a:r>
            <a:r>
              <a:rPr lang="vi-VN"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các chuẩn đo lường </a:t>
            </a:r>
            <a:r>
              <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vi-VN"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mức cao nhất).</a:t>
            </a:r>
            <a:endPar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algn="just" eaLnBrk="1" hangingPunct="1">
              <a:spcBef>
                <a:spcPts val="600"/>
              </a:spcBef>
              <a:spcAft>
                <a:spcPts val="600"/>
              </a:spcAft>
              <a:buClr>
                <a:srgbClr val="0000FF"/>
              </a:buClr>
              <a:buFont typeface="Wingdings" panose="05000000000000000000" pitchFamily="2" charset="2"/>
              <a:buChar char="Ø"/>
            </a:pPr>
            <a:r>
              <a:rPr lang="vi-VN"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Đo lường công nghiệp</a:t>
            </a: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(Industrial metrology): </a:t>
            </a:r>
            <a:r>
              <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Đảm bảo đo lường cho các thiết bị đo được sử dụng trong công nghiệp, sản xuất và thử nghiệm nhằm nâng cao chất lượng sản phẩm và nghiên cứu học thuật.</a:t>
            </a:r>
          </a:p>
          <a:p>
            <a:pPr algn="just" eaLnBrk="1" hangingPunct="1">
              <a:spcBef>
                <a:spcPts val="600"/>
              </a:spcBef>
              <a:spcAft>
                <a:spcPts val="600"/>
              </a:spcAft>
              <a:buClr>
                <a:srgbClr val="0000FF"/>
              </a:buClr>
              <a:buFont typeface="Wingdings" panose="05000000000000000000" pitchFamily="2" charset="2"/>
              <a:buChar char="Ø"/>
            </a:pPr>
            <a:r>
              <a:rPr lang="en-US" altLang="vi-VN"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Đo lường pháp quyền (Legal metrology): </a:t>
            </a:r>
            <a:r>
              <a:rPr lang="en-US" altLang="vi-VN">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Đảm bảo tính đúng đắn của phép đo khi chúng có ảnh hưởng tới tính công bằng trong thương mại, trong việc thực thi pháp luật, sức khỏe, an toàn và môi trường; đặc biệt yêu cầu kiểm định, phê duyệt mẫu các phương tiện đo.</a:t>
            </a:r>
          </a:p>
          <a:p>
            <a:endParaRPr lang="en-US" altLang="vi-VN">
              <a:ea typeface="Tahoma" panose="020B0604030504040204" pitchFamily="34" charset="0"/>
              <a:cs typeface="Times New Roman" panose="02020603050405020304" pitchFamily="18" charset="0"/>
            </a:endParaRPr>
          </a:p>
        </p:txBody>
      </p:sp>
      <p:sp>
        <p:nvSpPr>
          <p:cNvPr id="15364" name="Slide Number Placeholder 3">
            <a:extLst>
              <a:ext uri="{FF2B5EF4-FFF2-40B4-BE49-F238E27FC236}">
                <a16:creationId xmlns:a16="http://schemas.microsoft.com/office/drawing/2014/main" id="{5CC93E62-3A69-4EF4-8D04-15690585C9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a:defRPr>
                <a:solidFill>
                  <a:schemeClr val="tx1"/>
                </a:solidFill>
                <a:latin typeface="Arial" panose="020B0604020202020204" pitchFamily="34" charset="0"/>
                <a:cs typeface="Arial" panose="020B0604020202020204" pitchFamily="34" charset="0"/>
              </a:defRPr>
            </a:lvl1pPr>
            <a:lvl2pPr marL="742950" indent="-285750" defTabSz="889000">
              <a:defRPr>
                <a:solidFill>
                  <a:schemeClr val="tx1"/>
                </a:solidFill>
                <a:latin typeface="Arial" panose="020B0604020202020204" pitchFamily="34" charset="0"/>
                <a:cs typeface="Arial" panose="020B0604020202020204" pitchFamily="34" charset="0"/>
              </a:defRPr>
            </a:lvl2pPr>
            <a:lvl3pPr marL="1143000" indent="-228600" defTabSz="889000">
              <a:defRPr>
                <a:solidFill>
                  <a:schemeClr val="tx1"/>
                </a:solidFill>
                <a:latin typeface="Arial" panose="020B0604020202020204" pitchFamily="34" charset="0"/>
                <a:cs typeface="Arial" panose="020B0604020202020204" pitchFamily="34" charset="0"/>
              </a:defRPr>
            </a:lvl3pPr>
            <a:lvl4pPr marL="1600200" indent="-228600" defTabSz="889000">
              <a:defRPr>
                <a:solidFill>
                  <a:schemeClr val="tx1"/>
                </a:solidFill>
                <a:latin typeface="Arial" panose="020B0604020202020204" pitchFamily="34" charset="0"/>
                <a:cs typeface="Arial" panose="020B0604020202020204" pitchFamily="34" charset="0"/>
              </a:defRPr>
            </a:lvl4pPr>
            <a:lvl5pPr marL="2057400" indent="-228600" defTabSz="88900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E5FE74-3617-454E-AE40-A11884617267}"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6A373A-33F6-41FB-AEBD-217EB429F79F}"/>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4B6CA49E-C98A-4657-97B9-CE2BFDE498A5}"/>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8B03DAE-FFE5-4D6B-A40D-A24423A70801}"/>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88AF25D3-890C-4A1B-AE10-AF9004F9DF6A}"/>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1B188C11-4873-40F0-B873-EA0701D2259F}"/>
              </a:ext>
            </a:extLst>
          </p:cNvPr>
          <p:cNvSpPr>
            <a:spLocks noGrp="1"/>
          </p:cNvSpPr>
          <p:nvPr>
            <p:ph type="dt" sz="half" idx="10"/>
          </p:nvPr>
        </p:nvSpPr>
        <p:spPr/>
        <p:txBody>
          <a:bodyPr/>
          <a:lstStyle>
            <a:lvl1pPr>
              <a:defRPr/>
            </a:lvl1pPr>
          </a:lstStyle>
          <a:p>
            <a:pPr>
              <a:defRPr/>
            </a:pPr>
            <a:fld id="{0F2AD4F1-B6FB-43E8-93EB-C6EF5F18E0B9}" type="datetime1">
              <a:rPr lang="en-US"/>
              <a:pPr>
                <a:defRPr/>
              </a:pPr>
              <a:t>1/18/2021</a:t>
            </a:fld>
            <a:endParaRPr lang="en-US"/>
          </a:p>
        </p:txBody>
      </p:sp>
      <p:sp>
        <p:nvSpPr>
          <p:cNvPr id="9" name="Footer Placeholder 4">
            <a:extLst>
              <a:ext uri="{FF2B5EF4-FFF2-40B4-BE49-F238E27FC236}">
                <a16:creationId xmlns:a16="http://schemas.microsoft.com/office/drawing/2014/main" id="{0B9E5372-6829-4942-8C13-CA442D46197A}"/>
              </a:ext>
            </a:extLst>
          </p:cNvPr>
          <p:cNvSpPr>
            <a:spLocks noGrp="1"/>
          </p:cNvSpPr>
          <p:nvPr>
            <p:ph type="ftr" sz="quarter" idx="11"/>
          </p:nvPr>
        </p:nvSpPr>
        <p:spPr/>
        <p:txBody>
          <a:bodyPr/>
          <a:lstStyle>
            <a:lvl1pPr>
              <a:defRPr/>
            </a:lvl1pPr>
          </a:lstStyle>
          <a:p>
            <a:pPr>
              <a:defRPr/>
            </a:pPr>
            <a:r>
              <a:rPr lang="en-US"/>
              <a:t>Cao bằng 1/2017</a:t>
            </a:r>
          </a:p>
        </p:txBody>
      </p:sp>
      <p:sp>
        <p:nvSpPr>
          <p:cNvPr id="10" name="Slide Number Placeholder 5">
            <a:extLst>
              <a:ext uri="{FF2B5EF4-FFF2-40B4-BE49-F238E27FC236}">
                <a16:creationId xmlns:a16="http://schemas.microsoft.com/office/drawing/2014/main" id="{5D103FCC-6C11-4DC5-8BBF-DDCB14C3F5A4}"/>
              </a:ext>
            </a:extLst>
          </p:cNvPr>
          <p:cNvSpPr>
            <a:spLocks noGrp="1"/>
          </p:cNvSpPr>
          <p:nvPr>
            <p:ph type="sldNum" sz="quarter" idx="12"/>
          </p:nvPr>
        </p:nvSpPr>
        <p:spPr/>
        <p:txBody>
          <a:bodyPr/>
          <a:lstStyle>
            <a:lvl1pPr>
              <a:defRPr smtClean="0"/>
            </a:lvl1pPr>
          </a:lstStyle>
          <a:p>
            <a:pPr>
              <a:defRPr/>
            </a:pPr>
            <a:fld id="{D47A67F9-8798-42E7-B4AE-FE113CE668DD}" type="slidenum">
              <a:rPr lang="en-US" altLang="en-US"/>
              <a:pPr>
                <a:defRPr/>
              </a:pPr>
              <a:t>‹#›</a:t>
            </a:fld>
            <a:endParaRPr lang="en-US" altLang="en-US"/>
          </a:p>
        </p:txBody>
      </p:sp>
    </p:spTree>
    <p:extLst>
      <p:ext uri="{BB962C8B-B14F-4D97-AF65-F5344CB8AC3E}">
        <p14:creationId xmlns:p14="http://schemas.microsoft.com/office/powerpoint/2010/main" val="278168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372ED-3237-4A95-9DD9-D7A249F55DDD}"/>
              </a:ext>
            </a:extLst>
          </p:cNvPr>
          <p:cNvSpPr>
            <a:spLocks noGrp="1"/>
          </p:cNvSpPr>
          <p:nvPr>
            <p:ph type="dt" sz="half" idx="10"/>
          </p:nvPr>
        </p:nvSpPr>
        <p:spPr/>
        <p:txBody>
          <a:bodyPr/>
          <a:lstStyle>
            <a:lvl1pPr>
              <a:defRPr/>
            </a:lvl1pPr>
          </a:lstStyle>
          <a:p>
            <a:pPr>
              <a:defRPr/>
            </a:pPr>
            <a:fld id="{71AFDC49-A556-44B9-9090-8F3E7B93F1D9}" type="datetime1">
              <a:rPr lang="en-US"/>
              <a:pPr>
                <a:defRPr/>
              </a:pPr>
              <a:t>1/18/2021</a:t>
            </a:fld>
            <a:endParaRPr lang="en-US"/>
          </a:p>
        </p:txBody>
      </p:sp>
      <p:sp>
        <p:nvSpPr>
          <p:cNvPr id="5" name="Footer Placeholder 4">
            <a:extLst>
              <a:ext uri="{FF2B5EF4-FFF2-40B4-BE49-F238E27FC236}">
                <a16:creationId xmlns:a16="http://schemas.microsoft.com/office/drawing/2014/main" id="{D699CBB0-44A4-46F1-9A4A-4F7B848CFF38}"/>
              </a:ext>
            </a:extLst>
          </p:cNvPr>
          <p:cNvSpPr>
            <a:spLocks noGrp="1"/>
          </p:cNvSpPr>
          <p:nvPr>
            <p:ph type="ftr" sz="quarter" idx="11"/>
          </p:nvPr>
        </p:nvSpPr>
        <p:spPr/>
        <p:txBody>
          <a:bodyPr/>
          <a:lstStyle>
            <a:lvl1pPr>
              <a:defRPr/>
            </a:lvl1pPr>
          </a:lstStyle>
          <a:p>
            <a:pPr>
              <a:defRPr/>
            </a:pPr>
            <a:r>
              <a:rPr lang="en-US"/>
              <a:t>Cao bằng 1/2017</a:t>
            </a:r>
          </a:p>
        </p:txBody>
      </p:sp>
      <p:sp>
        <p:nvSpPr>
          <p:cNvPr id="6" name="Slide Number Placeholder 5">
            <a:extLst>
              <a:ext uri="{FF2B5EF4-FFF2-40B4-BE49-F238E27FC236}">
                <a16:creationId xmlns:a16="http://schemas.microsoft.com/office/drawing/2014/main" id="{CF37266F-08FC-46C6-9FCE-426337091621}"/>
              </a:ext>
            </a:extLst>
          </p:cNvPr>
          <p:cNvSpPr>
            <a:spLocks noGrp="1"/>
          </p:cNvSpPr>
          <p:nvPr>
            <p:ph type="sldNum" sz="quarter" idx="12"/>
          </p:nvPr>
        </p:nvSpPr>
        <p:spPr/>
        <p:txBody>
          <a:bodyPr/>
          <a:lstStyle>
            <a:lvl1pPr>
              <a:defRPr/>
            </a:lvl1pPr>
          </a:lstStyle>
          <a:p>
            <a:pPr>
              <a:defRPr/>
            </a:pPr>
            <a:fld id="{9E20C7DC-B69A-42E5-B6C0-DB11AF060CE8}" type="slidenum">
              <a:rPr lang="en-US" altLang="en-US"/>
              <a:pPr>
                <a:defRPr/>
              </a:pPr>
              <a:t>‹#›</a:t>
            </a:fld>
            <a:endParaRPr lang="en-US" altLang="en-US"/>
          </a:p>
        </p:txBody>
      </p:sp>
    </p:spTree>
    <p:extLst>
      <p:ext uri="{BB962C8B-B14F-4D97-AF65-F5344CB8AC3E}">
        <p14:creationId xmlns:p14="http://schemas.microsoft.com/office/powerpoint/2010/main" val="209973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BD3630-05F5-45A3-B734-42901EB3334B}"/>
              </a:ext>
            </a:extLst>
          </p:cNvPr>
          <p:cNvSpPr>
            <a:spLocks noGrp="1"/>
          </p:cNvSpPr>
          <p:nvPr>
            <p:ph type="dt" sz="half" idx="10"/>
          </p:nvPr>
        </p:nvSpPr>
        <p:spPr/>
        <p:txBody>
          <a:bodyPr/>
          <a:lstStyle>
            <a:lvl1pPr>
              <a:defRPr/>
            </a:lvl1pPr>
          </a:lstStyle>
          <a:p>
            <a:pPr>
              <a:defRPr/>
            </a:pPr>
            <a:fld id="{953156A2-DAE3-4A13-9481-7E436574A5B9}" type="datetime1">
              <a:rPr lang="en-US"/>
              <a:pPr>
                <a:defRPr/>
              </a:pPr>
              <a:t>1/18/2021</a:t>
            </a:fld>
            <a:endParaRPr lang="en-US"/>
          </a:p>
        </p:txBody>
      </p:sp>
      <p:sp>
        <p:nvSpPr>
          <p:cNvPr id="5" name="Footer Placeholder 4">
            <a:extLst>
              <a:ext uri="{FF2B5EF4-FFF2-40B4-BE49-F238E27FC236}">
                <a16:creationId xmlns:a16="http://schemas.microsoft.com/office/drawing/2014/main" id="{5407C2E7-BFC7-4D4A-B431-E2F074275884}"/>
              </a:ext>
            </a:extLst>
          </p:cNvPr>
          <p:cNvSpPr>
            <a:spLocks noGrp="1"/>
          </p:cNvSpPr>
          <p:nvPr>
            <p:ph type="ftr" sz="quarter" idx="11"/>
          </p:nvPr>
        </p:nvSpPr>
        <p:spPr/>
        <p:txBody>
          <a:bodyPr/>
          <a:lstStyle>
            <a:lvl1pPr>
              <a:defRPr/>
            </a:lvl1pPr>
          </a:lstStyle>
          <a:p>
            <a:pPr>
              <a:defRPr/>
            </a:pPr>
            <a:r>
              <a:rPr lang="en-US"/>
              <a:t>Cao bằng 1/2017</a:t>
            </a:r>
          </a:p>
        </p:txBody>
      </p:sp>
      <p:sp>
        <p:nvSpPr>
          <p:cNvPr id="6" name="Slide Number Placeholder 5">
            <a:extLst>
              <a:ext uri="{FF2B5EF4-FFF2-40B4-BE49-F238E27FC236}">
                <a16:creationId xmlns:a16="http://schemas.microsoft.com/office/drawing/2014/main" id="{ECA42107-4576-4304-B495-468D2841DF2A}"/>
              </a:ext>
            </a:extLst>
          </p:cNvPr>
          <p:cNvSpPr>
            <a:spLocks noGrp="1"/>
          </p:cNvSpPr>
          <p:nvPr>
            <p:ph type="sldNum" sz="quarter" idx="12"/>
          </p:nvPr>
        </p:nvSpPr>
        <p:spPr/>
        <p:txBody>
          <a:bodyPr/>
          <a:lstStyle>
            <a:lvl1pPr>
              <a:defRPr/>
            </a:lvl1pPr>
          </a:lstStyle>
          <a:p>
            <a:pPr>
              <a:defRPr/>
            </a:pPr>
            <a:fld id="{0E391B11-764E-4083-8B17-EB7F1B23E7BC}" type="slidenum">
              <a:rPr lang="en-US" altLang="en-US"/>
              <a:pPr>
                <a:defRPr/>
              </a:pPr>
              <a:t>‹#›</a:t>
            </a:fld>
            <a:endParaRPr lang="en-US" altLang="en-US"/>
          </a:p>
        </p:txBody>
      </p:sp>
    </p:spTree>
    <p:extLst>
      <p:ext uri="{BB962C8B-B14F-4D97-AF65-F5344CB8AC3E}">
        <p14:creationId xmlns:p14="http://schemas.microsoft.com/office/powerpoint/2010/main" val="130909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C9E294-142E-41A2-A366-C6B02758C7CC}"/>
              </a:ext>
            </a:extLst>
          </p:cNvPr>
          <p:cNvSpPr>
            <a:spLocks noGrp="1"/>
          </p:cNvSpPr>
          <p:nvPr>
            <p:ph type="dt" sz="half" idx="14"/>
          </p:nvPr>
        </p:nvSpPr>
        <p:spPr/>
        <p:txBody>
          <a:bodyPr/>
          <a:lstStyle>
            <a:lvl1pPr>
              <a:defRPr/>
            </a:lvl1pPr>
          </a:lstStyle>
          <a:p>
            <a:pPr>
              <a:defRPr/>
            </a:pPr>
            <a:fld id="{EC31D594-2921-4BF0-B4F8-C5C6502231F2}" type="datetime1">
              <a:rPr lang="en-US"/>
              <a:pPr>
                <a:defRPr/>
              </a:pPr>
              <a:t>1/18/2021</a:t>
            </a:fld>
            <a:endParaRPr lang="en-US"/>
          </a:p>
        </p:txBody>
      </p:sp>
      <p:sp>
        <p:nvSpPr>
          <p:cNvPr id="5" name="Footer Placeholder 4">
            <a:extLst>
              <a:ext uri="{FF2B5EF4-FFF2-40B4-BE49-F238E27FC236}">
                <a16:creationId xmlns:a16="http://schemas.microsoft.com/office/drawing/2014/main" id="{B4E2E800-F570-4506-8E1A-264A19D8A517}"/>
              </a:ext>
            </a:extLst>
          </p:cNvPr>
          <p:cNvSpPr>
            <a:spLocks noGrp="1"/>
          </p:cNvSpPr>
          <p:nvPr>
            <p:ph type="ftr" sz="quarter" idx="15"/>
          </p:nvPr>
        </p:nvSpPr>
        <p:spPr/>
        <p:txBody>
          <a:bodyPr/>
          <a:lstStyle>
            <a:lvl1pPr>
              <a:defRPr/>
            </a:lvl1pPr>
          </a:lstStyle>
          <a:p>
            <a:pPr>
              <a:defRPr/>
            </a:pPr>
            <a:r>
              <a:rPr lang="en-US"/>
              <a:t>Cao bằng 1/2017</a:t>
            </a:r>
          </a:p>
        </p:txBody>
      </p:sp>
      <p:sp>
        <p:nvSpPr>
          <p:cNvPr id="6" name="Slide Number Placeholder 5">
            <a:extLst>
              <a:ext uri="{FF2B5EF4-FFF2-40B4-BE49-F238E27FC236}">
                <a16:creationId xmlns:a16="http://schemas.microsoft.com/office/drawing/2014/main" id="{7C2571B9-6DDE-4320-BA97-1BFA60B9B326}"/>
              </a:ext>
            </a:extLst>
          </p:cNvPr>
          <p:cNvSpPr>
            <a:spLocks noGrp="1"/>
          </p:cNvSpPr>
          <p:nvPr>
            <p:ph type="sldNum" sz="quarter" idx="16"/>
          </p:nvPr>
        </p:nvSpPr>
        <p:spPr/>
        <p:txBody>
          <a:bodyPr/>
          <a:lstStyle>
            <a:lvl1pPr>
              <a:defRPr/>
            </a:lvl1pPr>
          </a:lstStyle>
          <a:p>
            <a:pPr>
              <a:defRPr/>
            </a:pPr>
            <a:fld id="{DA22902F-2C8C-40E9-9217-5B706DF8C991}" type="slidenum">
              <a:rPr lang="en-US" altLang="en-US"/>
              <a:pPr>
                <a:defRPr/>
              </a:pPr>
              <a:t>‹#›</a:t>
            </a:fld>
            <a:endParaRPr lang="en-US" altLang="en-US"/>
          </a:p>
        </p:txBody>
      </p:sp>
    </p:spTree>
    <p:extLst>
      <p:ext uri="{BB962C8B-B14F-4D97-AF65-F5344CB8AC3E}">
        <p14:creationId xmlns:p14="http://schemas.microsoft.com/office/powerpoint/2010/main" val="157280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8AC3EF-D126-4D3E-AF89-BEE211419332}"/>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DE149AA2-C78C-48DC-8A94-A1230352C553}"/>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4E00B79-548B-4272-9FCF-0677A5745CB4}"/>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F2900E61-C6CA-4BE4-93CB-7F68C6D1B8E0}"/>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89EA0442-93F2-45D9-9072-DDCD4C6A2852}"/>
              </a:ext>
            </a:extLst>
          </p:cNvPr>
          <p:cNvSpPr>
            <a:spLocks noGrp="1"/>
          </p:cNvSpPr>
          <p:nvPr>
            <p:ph type="dt" sz="half" idx="10"/>
          </p:nvPr>
        </p:nvSpPr>
        <p:spPr/>
        <p:txBody>
          <a:bodyPr/>
          <a:lstStyle>
            <a:lvl1pPr>
              <a:defRPr/>
            </a:lvl1pPr>
          </a:lstStyle>
          <a:p>
            <a:pPr>
              <a:defRPr/>
            </a:pPr>
            <a:fld id="{CC7304AA-9FAE-49DE-873E-514841D5C0B0}" type="datetime1">
              <a:rPr lang="en-US"/>
              <a:pPr>
                <a:defRPr/>
              </a:pPr>
              <a:t>1/18/2021</a:t>
            </a:fld>
            <a:endParaRPr lang="en-US"/>
          </a:p>
        </p:txBody>
      </p:sp>
      <p:sp>
        <p:nvSpPr>
          <p:cNvPr id="9" name="Footer Placeholder 4">
            <a:extLst>
              <a:ext uri="{FF2B5EF4-FFF2-40B4-BE49-F238E27FC236}">
                <a16:creationId xmlns:a16="http://schemas.microsoft.com/office/drawing/2014/main" id="{4D7EB8E3-D834-4F3C-8741-5673B61E84F3}"/>
              </a:ext>
            </a:extLst>
          </p:cNvPr>
          <p:cNvSpPr>
            <a:spLocks noGrp="1"/>
          </p:cNvSpPr>
          <p:nvPr>
            <p:ph type="ftr" sz="quarter" idx="11"/>
          </p:nvPr>
        </p:nvSpPr>
        <p:spPr/>
        <p:txBody>
          <a:bodyPr/>
          <a:lstStyle>
            <a:lvl1pPr>
              <a:defRPr/>
            </a:lvl1pPr>
          </a:lstStyle>
          <a:p>
            <a:pPr>
              <a:defRPr/>
            </a:pPr>
            <a:r>
              <a:rPr lang="en-US"/>
              <a:t>Cao bằng 1/2017</a:t>
            </a:r>
          </a:p>
        </p:txBody>
      </p:sp>
      <p:sp>
        <p:nvSpPr>
          <p:cNvPr id="10" name="Slide Number Placeholder 5">
            <a:extLst>
              <a:ext uri="{FF2B5EF4-FFF2-40B4-BE49-F238E27FC236}">
                <a16:creationId xmlns:a16="http://schemas.microsoft.com/office/drawing/2014/main" id="{5CE9C483-BD60-4D7D-8D7B-CD293214CA60}"/>
              </a:ext>
            </a:extLst>
          </p:cNvPr>
          <p:cNvSpPr>
            <a:spLocks noGrp="1"/>
          </p:cNvSpPr>
          <p:nvPr>
            <p:ph type="sldNum" sz="quarter" idx="12"/>
          </p:nvPr>
        </p:nvSpPr>
        <p:spPr/>
        <p:txBody>
          <a:bodyPr/>
          <a:lstStyle>
            <a:lvl1pPr>
              <a:defRPr smtClean="0"/>
            </a:lvl1pPr>
          </a:lstStyle>
          <a:p>
            <a:pPr>
              <a:defRPr/>
            </a:pPr>
            <a:fld id="{AFB0EB4F-EC38-48FF-ABAE-5CB6D211C444}" type="slidenum">
              <a:rPr lang="en-US" altLang="en-US"/>
              <a:pPr>
                <a:defRPr/>
              </a:pPr>
              <a:t>‹#›</a:t>
            </a:fld>
            <a:endParaRPr lang="en-US" altLang="en-US"/>
          </a:p>
        </p:txBody>
      </p:sp>
    </p:spTree>
    <p:extLst>
      <p:ext uri="{BB962C8B-B14F-4D97-AF65-F5344CB8AC3E}">
        <p14:creationId xmlns:p14="http://schemas.microsoft.com/office/powerpoint/2010/main" val="187922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B6B2E77-251D-4D5A-BB5D-BAF90C8D604F}"/>
              </a:ext>
            </a:extLst>
          </p:cNvPr>
          <p:cNvSpPr>
            <a:spLocks noGrp="1"/>
          </p:cNvSpPr>
          <p:nvPr>
            <p:ph type="dt" sz="half" idx="15"/>
          </p:nvPr>
        </p:nvSpPr>
        <p:spPr/>
        <p:txBody>
          <a:bodyPr/>
          <a:lstStyle>
            <a:lvl1pPr>
              <a:defRPr/>
            </a:lvl1pPr>
          </a:lstStyle>
          <a:p>
            <a:pPr>
              <a:defRPr/>
            </a:pPr>
            <a:fld id="{B18EE4B4-9306-4647-B2D5-F403F6773ECF}" type="datetime1">
              <a:rPr lang="en-US"/>
              <a:pPr>
                <a:defRPr/>
              </a:pPr>
              <a:t>1/18/2021</a:t>
            </a:fld>
            <a:endParaRPr lang="en-US"/>
          </a:p>
        </p:txBody>
      </p:sp>
      <p:sp>
        <p:nvSpPr>
          <p:cNvPr id="6" name="Footer Placeholder 4">
            <a:extLst>
              <a:ext uri="{FF2B5EF4-FFF2-40B4-BE49-F238E27FC236}">
                <a16:creationId xmlns:a16="http://schemas.microsoft.com/office/drawing/2014/main" id="{B67A48A6-0283-4ABD-B4BB-77D4ADE3BB14}"/>
              </a:ext>
            </a:extLst>
          </p:cNvPr>
          <p:cNvSpPr>
            <a:spLocks noGrp="1"/>
          </p:cNvSpPr>
          <p:nvPr>
            <p:ph type="ftr" sz="quarter" idx="16"/>
          </p:nvPr>
        </p:nvSpPr>
        <p:spPr/>
        <p:txBody>
          <a:bodyPr/>
          <a:lstStyle>
            <a:lvl1pPr>
              <a:defRPr/>
            </a:lvl1pPr>
          </a:lstStyle>
          <a:p>
            <a:pPr>
              <a:defRPr/>
            </a:pPr>
            <a:r>
              <a:rPr lang="en-US"/>
              <a:t>Cao bằng 1/2017</a:t>
            </a:r>
          </a:p>
        </p:txBody>
      </p:sp>
      <p:sp>
        <p:nvSpPr>
          <p:cNvPr id="7" name="Slide Number Placeholder 5">
            <a:extLst>
              <a:ext uri="{FF2B5EF4-FFF2-40B4-BE49-F238E27FC236}">
                <a16:creationId xmlns:a16="http://schemas.microsoft.com/office/drawing/2014/main" id="{903E871E-DAA2-4A00-97F5-EFBF0D8528BA}"/>
              </a:ext>
            </a:extLst>
          </p:cNvPr>
          <p:cNvSpPr>
            <a:spLocks noGrp="1"/>
          </p:cNvSpPr>
          <p:nvPr>
            <p:ph type="sldNum" sz="quarter" idx="17"/>
          </p:nvPr>
        </p:nvSpPr>
        <p:spPr/>
        <p:txBody>
          <a:bodyPr/>
          <a:lstStyle>
            <a:lvl1pPr>
              <a:defRPr/>
            </a:lvl1pPr>
          </a:lstStyle>
          <a:p>
            <a:pPr>
              <a:defRPr/>
            </a:pPr>
            <a:fld id="{30F1FB4D-E217-49EC-B92F-D1E2212A482D}" type="slidenum">
              <a:rPr lang="en-US" altLang="en-US"/>
              <a:pPr>
                <a:defRPr/>
              </a:pPr>
              <a:t>‹#›</a:t>
            </a:fld>
            <a:endParaRPr lang="en-US" altLang="en-US"/>
          </a:p>
        </p:txBody>
      </p:sp>
    </p:spTree>
    <p:extLst>
      <p:ext uri="{BB962C8B-B14F-4D97-AF65-F5344CB8AC3E}">
        <p14:creationId xmlns:p14="http://schemas.microsoft.com/office/powerpoint/2010/main" val="292275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49BDA079-023B-498C-B19F-D4F2F63A2DAA}"/>
              </a:ext>
            </a:extLst>
          </p:cNvPr>
          <p:cNvSpPr>
            <a:spLocks noGrp="1"/>
          </p:cNvSpPr>
          <p:nvPr>
            <p:ph type="dt" sz="half" idx="10"/>
          </p:nvPr>
        </p:nvSpPr>
        <p:spPr/>
        <p:txBody>
          <a:bodyPr/>
          <a:lstStyle>
            <a:lvl1pPr>
              <a:defRPr/>
            </a:lvl1pPr>
          </a:lstStyle>
          <a:p>
            <a:pPr>
              <a:defRPr/>
            </a:pPr>
            <a:fld id="{85E6B708-CA5C-4C8B-B63A-BED99864E1F9}" type="datetime1">
              <a:rPr lang="en-US"/>
              <a:pPr>
                <a:defRPr/>
              </a:pPr>
              <a:t>1/18/2021</a:t>
            </a:fld>
            <a:endParaRPr lang="en-US"/>
          </a:p>
        </p:txBody>
      </p:sp>
      <p:sp>
        <p:nvSpPr>
          <p:cNvPr id="8" name="Footer Placeholder 4">
            <a:extLst>
              <a:ext uri="{FF2B5EF4-FFF2-40B4-BE49-F238E27FC236}">
                <a16:creationId xmlns:a16="http://schemas.microsoft.com/office/drawing/2014/main" id="{54728928-5575-4B8B-A54A-6638E988B05D}"/>
              </a:ext>
            </a:extLst>
          </p:cNvPr>
          <p:cNvSpPr>
            <a:spLocks noGrp="1"/>
          </p:cNvSpPr>
          <p:nvPr>
            <p:ph type="ftr" sz="quarter" idx="11"/>
          </p:nvPr>
        </p:nvSpPr>
        <p:spPr/>
        <p:txBody>
          <a:bodyPr/>
          <a:lstStyle>
            <a:lvl1pPr>
              <a:defRPr/>
            </a:lvl1pPr>
          </a:lstStyle>
          <a:p>
            <a:pPr>
              <a:defRPr/>
            </a:pPr>
            <a:r>
              <a:rPr lang="en-US"/>
              <a:t>Cao bằng 1/2017</a:t>
            </a:r>
          </a:p>
        </p:txBody>
      </p:sp>
      <p:sp>
        <p:nvSpPr>
          <p:cNvPr id="9" name="Slide Number Placeholder 5">
            <a:extLst>
              <a:ext uri="{FF2B5EF4-FFF2-40B4-BE49-F238E27FC236}">
                <a16:creationId xmlns:a16="http://schemas.microsoft.com/office/drawing/2014/main" id="{64BA3CE7-EAA6-4001-8157-79D3E896FD4F}"/>
              </a:ext>
            </a:extLst>
          </p:cNvPr>
          <p:cNvSpPr>
            <a:spLocks noGrp="1"/>
          </p:cNvSpPr>
          <p:nvPr>
            <p:ph type="sldNum" sz="quarter" idx="12"/>
          </p:nvPr>
        </p:nvSpPr>
        <p:spPr/>
        <p:txBody>
          <a:bodyPr/>
          <a:lstStyle>
            <a:lvl1pPr>
              <a:defRPr/>
            </a:lvl1pPr>
          </a:lstStyle>
          <a:p>
            <a:pPr>
              <a:defRPr/>
            </a:pPr>
            <a:fld id="{40DF6653-0297-4DB2-BD10-5B5FD56D6840}" type="slidenum">
              <a:rPr lang="en-US" altLang="en-US"/>
              <a:pPr>
                <a:defRPr/>
              </a:pPr>
              <a:t>‹#›</a:t>
            </a:fld>
            <a:endParaRPr lang="en-US" altLang="en-US"/>
          </a:p>
        </p:txBody>
      </p:sp>
    </p:spTree>
    <p:extLst>
      <p:ext uri="{BB962C8B-B14F-4D97-AF65-F5344CB8AC3E}">
        <p14:creationId xmlns:p14="http://schemas.microsoft.com/office/powerpoint/2010/main" val="76116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F743187-B282-4E68-AC87-B73A292F3300}"/>
              </a:ext>
            </a:extLst>
          </p:cNvPr>
          <p:cNvSpPr>
            <a:spLocks noGrp="1"/>
          </p:cNvSpPr>
          <p:nvPr>
            <p:ph type="dt" sz="half" idx="10"/>
          </p:nvPr>
        </p:nvSpPr>
        <p:spPr/>
        <p:txBody>
          <a:bodyPr/>
          <a:lstStyle>
            <a:lvl1pPr>
              <a:defRPr/>
            </a:lvl1pPr>
          </a:lstStyle>
          <a:p>
            <a:pPr>
              <a:defRPr/>
            </a:pPr>
            <a:fld id="{842001FE-D77D-44CB-A6B7-CEF5F79BF7E0}" type="datetime1">
              <a:rPr lang="en-US"/>
              <a:pPr>
                <a:defRPr/>
              </a:pPr>
              <a:t>1/18/2021</a:t>
            </a:fld>
            <a:endParaRPr lang="en-US"/>
          </a:p>
        </p:txBody>
      </p:sp>
      <p:sp>
        <p:nvSpPr>
          <p:cNvPr id="4" name="Footer Placeholder 4">
            <a:extLst>
              <a:ext uri="{FF2B5EF4-FFF2-40B4-BE49-F238E27FC236}">
                <a16:creationId xmlns:a16="http://schemas.microsoft.com/office/drawing/2014/main" id="{EDC86086-64D8-4CA9-BEC6-9FE045DE0AAC}"/>
              </a:ext>
            </a:extLst>
          </p:cNvPr>
          <p:cNvSpPr>
            <a:spLocks noGrp="1"/>
          </p:cNvSpPr>
          <p:nvPr>
            <p:ph type="ftr" sz="quarter" idx="11"/>
          </p:nvPr>
        </p:nvSpPr>
        <p:spPr/>
        <p:txBody>
          <a:bodyPr/>
          <a:lstStyle>
            <a:lvl1pPr>
              <a:defRPr/>
            </a:lvl1pPr>
          </a:lstStyle>
          <a:p>
            <a:pPr>
              <a:defRPr/>
            </a:pPr>
            <a:r>
              <a:rPr lang="en-US"/>
              <a:t>Cao bằng 1/2017</a:t>
            </a:r>
          </a:p>
        </p:txBody>
      </p:sp>
      <p:sp>
        <p:nvSpPr>
          <p:cNvPr id="5" name="Slide Number Placeholder 5">
            <a:extLst>
              <a:ext uri="{FF2B5EF4-FFF2-40B4-BE49-F238E27FC236}">
                <a16:creationId xmlns:a16="http://schemas.microsoft.com/office/drawing/2014/main" id="{C56EAF3A-BE9F-44D2-A3CC-0F360ECEF419}"/>
              </a:ext>
            </a:extLst>
          </p:cNvPr>
          <p:cNvSpPr>
            <a:spLocks noGrp="1"/>
          </p:cNvSpPr>
          <p:nvPr>
            <p:ph type="sldNum" sz="quarter" idx="12"/>
          </p:nvPr>
        </p:nvSpPr>
        <p:spPr/>
        <p:txBody>
          <a:bodyPr/>
          <a:lstStyle>
            <a:lvl1pPr>
              <a:defRPr/>
            </a:lvl1pPr>
          </a:lstStyle>
          <a:p>
            <a:pPr>
              <a:defRPr/>
            </a:pPr>
            <a:fld id="{C7F8E456-7BB0-448F-8523-3D8B550789D1}" type="slidenum">
              <a:rPr lang="en-US" altLang="en-US"/>
              <a:pPr>
                <a:defRPr/>
              </a:pPr>
              <a:t>‹#›</a:t>
            </a:fld>
            <a:endParaRPr lang="en-US" altLang="en-US"/>
          </a:p>
        </p:txBody>
      </p:sp>
    </p:spTree>
    <p:extLst>
      <p:ext uri="{BB962C8B-B14F-4D97-AF65-F5344CB8AC3E}">
        <p14:creationId xmlns:p14="http://schemas.microsoft.com/office/powerpoint/2010/main" val="19338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975C0B-34EA-40B1-8210-C93BB2FEE83A}"/>
              </a:ext>
            </a:extLst>
          </p:cNvPr>
          <p:cNvSpPr>
            <a:spLocks noGrp="1"/>
          </p:cNvSpPr>
          <p:nvPr>
            <p:ph type="dt" sz="half" idx="10"/>
          </p:nvPr>
        </p:nvSpPr>
        <p:spPr/>
        <p:txBody>
          <a:bodyPr/>
          <a:lstStyle>
            <a:lvl1pPr>
              <a:defRPr/>
            </a:lvl1pPr>
          </a:lstStyle>
          <a:p>
            <a:pPr>
              <a:defRPr/>
            </a:pPr>
            <a:fld id="{48F47841-FF5D-4DD6-BCAE-6D07712864E3}" type="datetime1">
              <a:rPr lang="en-US"/>
              <a:pPr>
                <a:defRPr/>
              </a:pPr>
              <a:t>1/18/2021</a:t>
            </a:fld>
            <a:endParaRPr lang="en-US"/>
          </a:p>
        </p:txBody>
      </p:sp>
      <p:sp>
        <p:nvSpPr>
          <p:cNvPr id="3" name="Footer Placeholder 4">
            <a:extLst>
              <a:ext uri="{FF2B5EF4-FFF2-40B4-BE49-F238E27FC236}">
                <a16:creationId xmlns:a16="http://schemas.microsoft.com/office/drawing/2014/main" id="{B0FCF00D-30B6-4D54-8980-3EBCD564DDE9}"/>
              </a:ext>
            </a:extLst>
          </p:cNvPr>
          <p:cNvSpPr>
            <a:spLocks noGrp="1"/>
          </p:cNvSpPr>
          <p:nvPr>
            <p:ph type="ftr" sz="quarter" idx="11"/>
          </p:nvPr>
        </p:nvSpPr>
        <p:spPr/>
        <p:txBody>
          <a:bodyPr/>
          <a:lstStyle>
            <a:lvl1pPr>
              <a:defRPr/>
            </a:lvl1pPr>
          </a:lstStyle>
          <a:p>
            <a:pPr>
              <a:defRPr/>
            </a:pPr>
            <a:r>
              <a:rPr lang="en-US"/>
              <a:t>Cao bằng 1/2017</a:t>
            </a:r>
          </a:p>
        </p:txBody>
      </p:sp>
      <p:sp>
        <p:nvSpPr>
          <p:cNvPr id="4" name="Slide Number Placeholder 5">
            <a:extLst>
              <a:ext uri="{FF2B5EF4-FFF2-40B4-BE49-F238E27FC236}">
                <a16:creationId xmlns:a16="http://schemas.microsoft.com/office/drawing/2014/main" id="{4A0F5E1B-0778-4DDF-B9EE-24620E3A9069}"/>
              </a:ext>
            </a:extLst>
          </p:cNvPr>
          <p:cNvSpPr>
            <a:spLocks noGrp="1"/>
          </p:cNvSpPr>
          <p:nvPr>
            <p:ph type="sldNum" sz="quarter" idx="12"/>
          </p:nvPr>
        </p:nvSpPr>
        <p:spPr/>
        <p:txBody>
          <a:bodyPr/>
          <a:lstStyle>
            <a:lvl1pPr>
              <a:defRPr/>
            </a:lvl1pPr>
          </a:lstStyle>
          <a:p>
            <a:pPr>
              <a:defRPr/>
            </a:pPr>
            <a:fld id="{6F16682F-2C23-4B6F-9F13-59D9BA3348C3}" type="slidenum">
              <a:rPr lang="en-US" altLang="en-US"/>
              <a:pPr>
                <a:defRPr/>
              </a:pPr>
              <a:t>‹#›</a:t>
            </a:fld>
            <a:endParaRPr lang="en-US" altLang="en-US"/>
          </a:p>
        </p:txBody>
      </p:sp>
    </p:spTree>
    <p:extLst>
      <p:ext uri="{BB962C8B-B14F-4D97-AF65-F5344CB8AC3E}">
        <p14:creationId xmlns:p14="http://schemas.microsoft.com/office/powerpoint/2010/main" val="373563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E99358A-D51F-47CD-AC5A-EED4499C3705}"/>
              </a:ext>
            </a:extLst>
          </p:cNvPr>
          <p:cNvSpPr>
            <a:spLocks noGrp="1"/>
          </p:cNvSpPr>
          <p:nvPr>
            <p:ph type="dt" sz="half" idx="10"/>
          </p:nvPr>
        </p:nvSpPr>
        <p:spPr/>
        <p:txBody>
          <a:bodyPr/>
          <a:lstStyle>
            <a:lvl1pPr>
              <a:defRPr/>
            </a:lvl1pPr>
          </a:lstStyle>
          <a:p>
            <a:pPr>
              <a:defRPr/>
            </a:pPr>
            <a:fld id="{3CA7B5EC-62F0-4345-8542-504C1E2BCCDE}" type="datetime1">
              <a:rPr lang="en-US"/>
              <a:pPr>
                <a:defRPr/>
              </a:pPr>
              <a:t>1/18/2021</a:t>
            </a:fld>
            <a:endParaRPr lang="en-US"/>
          </a:p>
        </p:txBody>
      </p:sp>
      <p:sp>
        <p:nvSpPr>
          <p:cNvPr id="6" name="Footer Placeholder 4">
            <a:extLst>
              <a:ext uri="{FF2B5EF4-FFF2-40B4-BE49-F238E27FC236}">
                <a16:creationId xmlns:a16="http://schemas.microsoft.com/office/drawing/2014/main" id="{E6930482-0015-4060-8065-19B4BC3A3EFA}"/>
              </a:ext>
            </a:extLst>
          </p:cNvPr>
          <p:cNvSpPr>
            <a:spLocks noGrp="1"/>
          </p:cNvSpPr>
          <p:nvPr>
            <p:ph type="ftr" sz="quarter" idx="11"/>
          </p:nvPr>
        </p:nvSpPr>
        <p:spPr/>
        <p:txBody>
          <a:bodyPr/>
          <a:lstStyle>
            <a:lvl1pPr>
              <a:defRPr/>
            </a:lvl1pPr>
          </a:lstStyle>
          <a:p>
            <a:pPr>
              <a:defRPr/>
            </a:pPr>
            <a:r>
              <a:rPr lang="en-US"/>
              <a:t>Cao bằng 1/2017</a:t>
            </a:r>
          </a:p>
        </p:txBody>
      </p:sp>
      <p:sp>
        <p:nvSpPr>
          <p:cNvPr id="7" name="Slide Number Placeholder 5">
            <a:extLst>
              <a:ext uri="{FF2B5EF4-FFF2-40B4-BE49-F238E27FC236}">
                <a16:creationId xmlns:a16="http://schemas.microsoft.com/office/drawing/2014/main" id="{1705093D-444B-44A9-8647-D0BBBA99D8DD}"/>
              </a:ext>
            </a:extLst>
          </p:cNvPr>
          <p:cNvSpPr>
            <a:spLocks noGrp="1"/>
          </p:cNvSpPr>
          <p:nvPr>
            <p:ph type="sldNum" sz="quarter" idx="12"/>
          </p:nvPr>
        </p:nvSpPr>
        <p:spPr/>
        <p:txBody>
          <a:bodyPr/>
          <a:lstStyle>
            <a:lvl1pPr>
              <a:defRPr/>
            </a:lvl1pPr>
          </a:lstStyle>
          <a:p>
            <a:pPr>
              <a:defRPr/>
            </a:pPr>
            <a:fld id="{7C2AFDA3-1E6E-4F37-88B7-699DE9B70178}" type="slidenum">
              <a:rPr lang="en-US" altLang="en-US"/>
              <a:pPr>
                <a:defRPr/>
              </a:pPr>
              <a:t>‹#›</a:t>
            </a:fld>
            <a:endParaRPr lang="en-US" altLang="en-US"/>
          </a:p>
        </p:txBody>
      </p:sp>
    </p:spTree>
    <p:extLst>
      <p:ext uri="{BB962C8B-B14F-4D97-AF65-F5344CB8AC3E}">
        <p14:creationId xmlns:p14="http://schemas.microsoft.com/office/powerpoint/2010/main" val="274049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C4346F-49B1-4710-9A73-12BDD9E56ADC}"/>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D1834F4-E1F0-448B-99DA-7151AC9FD5EF}"/>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19CB220-0791-42C6-AAA4-08F4A8EF1C66}"/>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C551FBAD-FCD2-4A96-8CBD-3A9B84F363F0}"/>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19C94EF0-BCF3-453D-92B3-12616F197239}"/>
              </a:ext>
            </a:extLst>
          </p:cNvPr>
          <p:cNvSpPr>
            <a:spLocks noGrp="1"/>
          </p:cNvSpPr>
          <p:nvPr>
            <p:ph type="dt" sz="half" idx="10"/>
          </p:nvPr>
        </p:nvSpPr>
        <p:spPr/>
        <p:txBody>
          <a:bodyPr/>
          <a:lstStyle>
            <a:lvl1pPr>
              <a:defRPr/>
            </a:lvl1pPr>
          </a:lstStyle>
          <a:p>
            <a:pPr>
              <a:defRPr/>
            </a:pPr>
            <a:fld id="{4338918A-C0CE-4963-BAE8-07562D9C5D95}" type="datetime1">
              <a:rPr lang="en-US"/>
              <a:pPr>
                <a:defRPr/>
              </a:pPr>
              <a:t>1/18/2021</a:t>
            </a:fld>
            <a:endParaRPr lang="en-US"/>
          </a:p>
        </p:txBody>
      </p:sp>
      <p:sp>
        <p:nvSpPr>
          <p:cNvPr id="10" name="Footer Placeholder 5">
            <a:extLst>
              <a:ext uri="{FF2B5EF4-FFF2-40B4-BE49-F238E27FC236}">
                <a16:creationId xmlns:a16="http://schemas.microsoft.com/office/drawing/2014/main" id="{C7A2E1B1-B893-4D36-86E1-18A57DB907E9}"/>
              </a:ext>
            </a:extLst>
          </p:cNvPr>
          <p:cNvSpPr>
            <a:spLocks noGrp="1"/>
          </p:cNvSpPr>
          <p:nvPr>
            <p:ph type="ftr" sz="quarter" idx="11"/>
          </p:nvPr>
        </p:nvSpPr>
        <p:spPr/>
        <p:txBody>
          <a:bodyPr/>
          <a:lstStyle>
            <a:lvl1pPr>
              <a:defRPr/>
            </a:lvl1pPr>
          </a:lstStyle>
          <a:p>
            <a:pPr>
              <a:defRPr/>
            </a:pPr>
            <a:r>
              <a:rPr lang="en-US"/>
              <a:t>Cao bằng 1/2017</a:t>
            </a:r>
          </a:p>
        </p:txBody>
      </p:sp>
      <p:sp>
        <p:nvSpPr>
          <p:cNvPr id="11" name="Slide Number Placeholder 6">
            <a:extLst>
              <a:ext uri="{FF2B5EF4-FFF2-40B4-BE49-F238E27FC236}">
                <a16:creationId xmlns:a16="http://schemas.microsoft.com/office/drawing/2014/main" id="{CF4D6554-AAE8-4876-A882-1BF9A557C59E}"/>
              </a:ext>
            </a:extLst>
          </p:cNvPr>
          <p:cNvSpPr>
            <a:spLocks noGrp="1"/>
          </p:cNvSpPr>
          <p:nvPr>
            <p:ph type="sldNum" sz="quarter" idx="12"/>
          </p:nvPr>
        </p:nvSpPr>
        <p:spPr/>
        <p:txBody>
          <a:bodyPr/>
          <a:lstStyle>
            <a:lvl1pPr>
              <a:defRPr smtClean="0"/>
            </a:lvl1pPr>
          </a:lstStyle>
          <a:p>
            <a:pPr>
              <a:defRPr/>
            </a:pPr>
            <a:fld id="{5515CCCA-0AC8-4BCD-B7C5-A7460A091375}" type="slidenum">
              <a:rPr lang="en-US" altLang="en-US"/>
              <a:pPr>
                <a:defRPr/>
              </a:pPr>
              <a:t>‹#›</a:t>
            </a:fld>
            <a:endParaRPr lang="en-US" altLang="en-US"/>
          </a:p>
        </p:txBody>
      </p:sp>
    </p:spTree>
    <p:extLst>
      <p:ext uri="{BB962C8B-B14F-4D97-AF65-F5344CB8AC3E}">
        <p14:creationId xmlns:p14="http://schemas.microsoft.com/office/powerpoint/2010/main" val="99144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098445-1345-4A35-AB83-F8B7EC0267DD}"/>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A4C385EF-182B-453F-B809-C213B5601A8B}"/>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4519927-2AF4-4F61-9256-4B3497C72208}"/>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CD210E6B-33C0-409B-A94E-7E1C206B9044}"/>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F6104D84-3057-45FC-948A-74428FE5D0B2}"/>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a:extLst>
              <a:ext uri="{FF2B5EF4-FFF2-40B4-BE49-F238E27FC236}">
                <a16:creationId xmlns:a16="http://schemas.microsoft.com/office/drawing/2014/main" id="{BD5CA879-AA0C-4176-8329-9F15C70928E7}"/>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D76075-0D27-471C-8EDB-56649EED0B55}"/>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D153FBC2-99CE-4143-831A-821B4A7B1A8E}" type="datetime1">
              <a:rPr lang="en-US"/>
              <a:pPr>
                <a:defRPr/>
              </a:pPr>
              <a:t>1/18/2021</a:t>
            </a:fld>
            <a:endParaRPr lang="en-US"/>
          </a:p>
        </p:txBody>
      </p:sp>
      <p:sp>
        <p:nvSpPr>
          <p:cNvPr id="5" name="Footer Placeholder 4">
            <a:extLst>
              <a:ext uri="{FF2B5EF4-FFF2-40B4-BE49-F238E27FC236}">
                <a16:creationId xmlns:a16="http://schemas.microsoft.com/office/drawing/2014/main" id="{C27B39C5-FBF0-4B9D-9757-115625A21957}"/>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r>
              <a:rPr lang="en-US"/>
              <a:t>Cao bằng 1/2017</a:t>
            </a:r>
          </a:p>
        </p:txBody>
      </p:sp>
      <p:sp>
        <p:nvSpPr>
          <p:cNvPr id="6" name="Slide Number Placeholder 5">
            <a:extLst>
              <a:ext uri="{FF2B5EF4-FFF2-40B4-BE49-F238E27FC236}">
                <a16:creationId xmlns:a16="http://schemas.microsoft.com/office/drawing/2014/main" id="{1953356C-5A02-476A-86E5-D5E59F18222C}"/>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7F7F7F"/>
                </a:solidFill>
                <a:latin typeface="Trebuchet MS" panose="020B0603020202020204" pitchFamily="34" charset="0"/>
              </a:defRPr>
            </a:lvl1pPr>
          </a:lstStyle>
          <a:p>
            <a:pPr>
              <a:defRPr/>
            </a:pPr>
            <a:fld id="{4E8B49E0-4A98-4FB4-8B67-05193E6F56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06" r:id="rId1"/>
    <p:sldLayoutId id="2147485698" r:id="rId2"/>
    <p:sldLayoutId id="2147485707" r:id="rId3"/>
    <p:sldLayoutId id="2147485699" r:id="rId4"/>
    <p:sldLayoutId id="2147485700" r:id="rId5"/>
    <p:sldLayoutId id="2147485701" r:id="rId6"/>
    <p:sldLayoutId id="2147485702" r:id="rId7"/>
    <p:sldLayoutId id="2147485703" r:id="rId8"/>
    <p:sldLayoutId id="2147485708" r:id="rId9"/>
    <p:sldLayoutId id="2147485704" r:id="rId10"/>
    <p:sldLayoutId id="2147485705" r:id="rId11"/>
  </p:sldLayoutIdLst>
  <p:hf hd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04BB5D9B-A46B-473D-9791-9EE4EDFE0D71}"/>
              </a:ext>
            </a:extLst>
          </p:cNvPr>
          <p:cNvSpPr>
            <a:spLocks noChangeArrowheads="1"/>
          </p:cNvSpPr>
          <p:nvPr/>
        </p:nvSpPr>
        <p:spPr bwMode="auto">
          <a:xfrm>
            <a:off x="15875" y="1295400"/>
            <a:ext cx="9129713" cy="1908215"/>
          </a:xfrm>
          <a:prstGeom prst="rect">
            <a:avLst/>
          </a:prstGeom>
          <a:noFill/>
          <a:ln>
            <a:noFill/>
          </a:ln>
        </p:spPr>
        <p:txBody>
          <a:bodyPr>
            <a:spAutoFit/>
          </a:bodyPr>
          <a:lstStyle/>
          <a:p>
            <a:pPr marL="182563" algn="ctr" eaLnBrk="1" hangingPunct="1">
              <a:spcBef>
                <a:spcPts val="600"/>
              </a:spcBef>
              <a:spcAft>
                <a:spcPts val="600"/>
              </a:spcAft>
              <a:buClr>
                <a:srgbClr val="FF0000"/>
              </a:buClr>
              <a:buSzPct val="128000"/>
              <a:defRPr/>
            </a:pPr>
            <a:endParaRPr lang="en-US" altLang="en-US" sz="2200" b="1" dirty="0">
              <a:solidFill>
                <a:srgbClr val="FF0000"/>
              </a:solidFill>
              <a:effectLst>
                <a:outerShdw blurRad="38100" dist="38100" dir="2700000" algn="tl">
                  <a:srgbClr val="C0C0C0"/>
                </a:outerShdw>
              </a:effectLst>
              <a:latin typeface="Tahoma" pitchFamily="34" charset="0"/>
              <a:cs typeface="Tahoma" pitchFamily="34" charset="0"/>
            </a:endParaRPr>
          </a:p>
          <a:p>
            <a:pPr marL="182563" algn="ctr" eaLnBrk="1" hangingPunct="1">
              <a:spcBef>
                <a:spcPts val="600"/>
              </a:spcBef>
              <a:spcAft>
                <a:spcPts val="600"/>
              </a:spcAft>
              <a:buClr>
                <a:srgbClr val="FF0000"/>
              </a:buClr>
              <a:buSzPct val="128000"/>
              <a:defRPr/>
            </a:pPr>
            <a:endParaRPr lang="en-US" altLang="en-US" sz="2200" b="1" dirty="0">
              <a:solidFill>
                <a:srgbClr val="FF0000"/>
              </a:solidFill>
              <a:effectLst>
                <a:outerShdw blurRad="38100" dist="38100" dir="2700000" algn="tl">
                  <a:srgbClr val="C0C0C0"/>
                </a:outerShdw>
              </a:effectLst>
              <a:latin typeface="Tahoma" pitchFamily="34" charset="0"/>
              <a:cs typeface="Tahoma" pitchFamily="34" charset="0"/>
            </a:endParaRPr>
          </a:p>
          <a:p>
            <a:pPr marL="182563" algn="ctr" eaLnBrk="1" hangingPunct="1">
              <a:spcBef>
                <a:spcPts val="600"/>
              </a:spcBef>
              <a:spcAft>
                <a:spcPts val="600"/>
              </a:spcAft>
              <a:buClr>
                <a:srgbClr val="FF0000"/>
              </a:buClr>
              <a:buSzPct val="128000"/>
              <a:defRPr/>
            </a:pPr>
            <a:r>
              <a:rPr lang="en-US" altLang="en-US" sz="2200" b="1" dirty="0">
                <a:solidFill>
                  <a:srgbClr val="FF0000"/>
                </a:solidFill>
                <a:effectLst>
                  <a:outerShdw blurRad="38100" dist="38100" dir="2700000" algn="tl">
                    <a:srgbClr val="C0C0C0"/>
                  </a:outerShdw>
                </a:effectLst>
                <a:latin typeface="Tahoma" pitchFamily="34" charset="0"/>
                <a:cs typeface="Tahoma" pitchFamily="34" charset="0"/>
              </a:rPr>
              <a:t>TRIỂN KHAI </a:t>
            </a:r>
            <a:r>
              <a:rPr lang="vi-VN" altLang="en-US" sz="2200" b="1" dirty="0">
                <a:solidFill>
                  <a:srgbClr val="FF0000"/>
                </a:solidFill>
                <a:effectLst>
                  <a:outerShdw blurRad="38100" dist="38100" dir="2700000" algn="tl">
                    <a:srgbClr val="C0C0C0"/>
                  </a:outerShdw>
                </a:effectLst>
                <a:latin typeface="Tahoma" pitchFamily="34" charset="0"/>
                <a:cs typeface="Tahoma" pitchFamily="34" charset="0"/>
              </a:rPr>
              <a:t>ĐỀ ÁN ĐO LƯỜNG 996</a:t>
            </a:r>
          </a:p>
          <a:p>
            <a:pPr marL="182563" algn="ctr" eaLnBrk="1" hangingPunct="1">
              <a:spcBef>
                <a:spcPts val="600"/>
              </a:spcBef>
              <a:spcAft>
                <a:spcPts val="600"/>
              </a:spcAft>
              <a:buClr>
                <a:srgbClr val="FF0000"/>
              </a:buClr>
              <a:buSzPct val="128000"/>
              <a:defRPr/>
            </a:pPr>
            <a:r>
              <a:rPr lang="vi-VN" altLang="en-US" sz="2200" b="1" dirty="0">
                <a:solidFill>
                  <a:srgbClr val="FF0000"/>
                </a:solidFill>
                <a:effectLst>
                  <a:outerShdw blurRad="38100" dist="38100" dir="2700000" algn="tl">
                    <a:srgbClr val="C0C0C0"/>
                  </a:outerShdw>
                </a:effectLst>
                <a:latin typeface="Tahoma" pitchFamily="34" charset="0"/>
                <a:cs typeface="Tahoma" pitchFamily="34" charset="0"/>
              </a:rPr>
              <a:t>GIAI ĐOẠN </a:t>
            </a:r>
            <a:r>
              <a:rPr lang="en-US" altLang="en-US" sz="2200" b="1" dirty="0">
                <a:solidFill>
                  <a:srgbClr val="FF0000"/>
                </a:solidFill>
                <a:effectLst>
                  <a:outerShdw blurRad="38100" dist="38100" dir="2700000" algn="tl">
                    <a:srgbClr val="C0C0C0"/>
                  </a:outerShdw>
                </a:effectLst>
                <a:latin typeface="Tahoma" pitchFamily="34" charset="0"/>
                <a:cs typeface="Tahoma" pitchFamily="34" charset="0"/>
              </a:rPr>
              <a:t>ĐẾN NĂM 2025, ĐỊNH HƯỚNG ĐẾN NĂM 2030</a:t>
            </a:r>
          </a:p>
        </p:txBody>
      </p:sp>
      <p:pic>
        <p:nvPicPr>
          <p:cNvPr id="2" name="Picture 2">
            <a:extLst>
              <a:ext uri="{FF2B5EF4-FFF2-40B4-BE49-F238E27FC236}">
                <a16:creationId xmlns:a16="http://schemas.microsoft.com/office/drawing/2014/main" id="{F0410A23-F64C-4FE5-AB5A-7035E13F2B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0"/>
            <a:ext cx="1636295" cy="16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E96BC74-A93D-4385-A947-8E2BBD9449D1}"/>
              </a:ext>
            </a:extLst>
          </p:cNvPr>
          <p:cNvSpPr txBox="1"/>
          <p:nvPr/>
        </p:nvSpPr>
        <p:spPr>
          <a:xfrm>
            <a:off x="1752600" y="587314"/>
            <a:ext cx="7239000" cy="400110"/>
          </a:xfrm>
          <a:prstGeom prst="rect">
            <a:avLst/>
          </a:prstGeom>
          <a:solidFill>
            <a:schemeClr val="bg1"/>
          </a:solidFill>
        </p:spPr>
        <p:txBody>
          <a:bodyPr wrap="square">
            <a:spAutoFit/>
          </a:bodyPr>
          <a:lstStyle/>
          <a:p>
            <a:r>
              <a:rPr lang="en-US" altLang="vi-VN" sz="2000" b="1" dirty="0">
                <a:solidFill>
                  <a:srgbClr val="FF0000"/>
                </a:solidFill>
                <a:latin typeface="Times New Roman" panose="02020603050405020304" pitchFamily="18" charset="0"/>
                <a:cs typeface="Times New Roman" panose="02020603050405020304" pitchFamily="18" charset="0"/>
              </a:rPr>
              <a:t>TỔNG CỤC TIÊU CHUẨN ĐO LƯỜNG CHẤT LƯỢNG</a:t>
            </a:r>
            <a:endParaRPr lang="en-US" sz="2000" dirty="0">
              <a:solidFill>
                <a:srgbClr val="FF0000"/>
              </a:solidFill>
            </a:endParaRPr>
          </a:p>
        </p:txBody>
      </p:sp>
      <p:sp>
        <p:nvSpPr>
          <p:cNvPr id="12" name="TextBox 11">
            <a:extLst>
              <a:ext uri="{FF2B5EF4-FFF2-40B4-BE49-F238E27FC236}">
                <a16:creationId xmlns:a16="http://schemas.microsoft.com/office/drawing/2014/main" id="{A3C58E67-B790-4DE7-BD4F-411438E383F2}"/>
              </a:ext>
            </a:extLst>
          </p:cNvPr>
          <p:cNvSpPr txBox="1"/>
          <p:nvPr/>
        </p:nvSpPr>
        <p:spPr>
          <a:xfrm>
            <a:off x="3429000" y="5100935"/>
            <a:ext cx="5715000" cy="923330"/>
          </a:xfrm>
          <a:prstGeom prst="rect">
            <a:avLst/>
          </a:prstGeom>
          <a:solidFill>
            <a:schemeClr val="bg1"/>
          </a:solidFill>
        </p:spPr>
        <p:txBody>
          <a:bodyPr wrap="square">
            <a:spAutoFit/>
          </a:bodyPr>
          <a:lstStyle/>
          <a:p>
            <a:pPr marL="31750" eaLnBrk="1" hangingPunct="1">
              <a:spcBef>
                <a:spcPct val="0"/>
              </a:spcBef>
              <a:defRPr/>
            </a:pPr>
            <a:r>
              <a:rPr lang="en-US" altLang="en-US" sz="1800" b="1" i="1" kern="0" dirty="0" err="1">
                <a:solidFill>
                  <a:srgbClr val="002060"/>
                </a:solidFill>
                <a:latin typeface="Times New Roman" panose="02020603050405020304" pitchFamily="18" charset="0"/>
                <a:cs typeface="Times New Roman" panose="02020603050405020304" pitchFamily="18" charset="0"/>
              </a:rPr>
              <a:t>Trần</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Quý</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Giầu</a:t>
            </a:r>
            <a:r>
              <a:rPr lang="en-US" altLang="en-US" sz="1800" b="1" i="1" kern="0" dirty="0">
                <a:solidFill>
                  <a:srgbClr val="002060"/>
                </a:solidFill>
                <a:latin typeface="Times New Roman" panose="02020603050405020304" pitchFamily="18" charset="0"/>
                <a:cs typeface="Times New Roman" panose="02020603050405020304" pitchFamily="18" charset="0"/>
              </a:rPr>
              <a:t> </a:t>
            </a:r>
          </a:p>
          <a:p>
            <a:pPr marL="31750" eaLnBrk="1" hangingPunct="1">
              <a:spcBef>
                <a:spcPct val="0"/>
              </a:spcBef>
              <a:defRPr/>
            </a:pPr>
            <a:r>
              <a:rPr lang="en-US" altLang="en-US" sz="1800" b="1" i="1" kern="0" dirty="0" err="1">
                <a:solidFill>
                  <a:srgbClr val="002060"/>
                </a:solidFill>
                <a:latin typeface="Times New Roman" panose="02020603050405020304" pitchFamily="18" charset="0"/>
                <a:cs typeface="Times New Roman" panose="02020603050405020304" pitchFamily="18" charset="0"/>
              </a:rPr>
              <a:t>Phó</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Vụ</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trưởng</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Vụ</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Đo</a:t>
            </a:r>
            <a:r>
              <a:rPr lang="en-US" altLang="en-US" sz="1800" b="1" i="1" kern="0" dirty="0">
                <a:solidFill>
                  <a:srgbClr val="002060"/>
                </a:solidFill>
                <a:latin typeface="Times New Roman" panose="02020603050405020304" pitchFamily="18" charset="0"/>
                <a:cs typeface="Times New Roman" panose="02020603050405020304" pitchFamily="18" charset="0"/>
              </a:rPr>
              <a:t> lường</a:t>
            </a:r>
          </a:p>
          <a:p>
            <a:pPr marL="31750" eaLnBrk="1" hangingPunct="1">
              <a:spcBef>
                <a:spcPct val="0"/>
              </a:spcBef>
              <a:defRPr/>
            </a:pPr>
            <a:r>
              <a:rPr lang="en-US" altLang="en-US" sz="1800" b="1" i="1" kern="0" dirty="0" err="1">
                <a:solidFill>
                  <a:srgbClr val="002060"/>
                </a:solidFill>
                <a:latin typeface="Times New Roman" panose="02020603050405020304" pitchFamily="18" charset="0"/>
                <a:cs typeface="Times New Roman" panose="02020603050405020304" pitchFamily="18" charset="0"/>
              </a:rPr>
              <a:t>Tổng</a:t>
            </a:r>
            <a:r>
              <a:rPr lang="en-US" altLang="en-US" sz="1800" b="1" i="1" kern="0" dirty="0">
                <a:solidFill>
                  <a:srgbClr val="002060"/>
                </a:solidFill>
                <a:latin typeface="Times New Roman" panose="02020603050405020304" pitchFamily="18" charset="0"/>
                <a:cs typeface="Times New Roman" panose="02020603050405020304" pitchFamily="18" charset="0"/>
              </a:rPr>
              <a:t> </a:t>
            </a:r>
            <a:r>
              <a:rPr lang="en-US" altLang="en-US" sz="1800" b="1" i="1" kern="0" dirty="0" err="1">
                <a:solidFill>
                  <a:srgbClr val="002060"/>
                </a:solidFill>
                <a:latin typeface="Times New Roman" panose="02020603050405020304" pitchFamily="18" charset="0"/>
                <a:cs typeface="Times New Roman" panose="02020603050405020304" pitchFamily="18" charset="0"/>
              </a:rPr>
              <a:t>cục</a:t>
            </a:r>
            <a:r>
              <a:rPr lang="en-US" altLang="en-US" sz="1800" b="1" i="1" kern="0" dirty="0">
                <a:solidFill>
                  <a:srgbClr val="002060"/>
                </a:solidFill>
                <a:latin typeface="Times New Roman" panose="02020603050405020304" pitchFamily="18" charset="0"/>
                <a:cs typeface="Times New Roman" panose="02020603050405020304" pitchFamily="18" charset="0"/>
              </a:rPr>
              <a:t> TCĐLCL – </a:t>
            </a:r>
            <a:r>
              <a:rPr lang="en-US" altLang="en-US" sz="1800" b="1" i="1" kern="0" dirty="0" err="1">
                <a:solidFill>
                  <a:srgbClr val="002060"/>
                </a:solidFill>
                <a:latin typeface="Times New Roman" panose="02020603050405020304" pitchFamily="18" charset="0"/>
                <a:cs typeface="Times New Roman" panose="02020603050405020304" pitchFamily="18" charset="0"/>
              </a:rPr>
              <a:t>Bộ</a:t>
            </a:r>
            <a:r>
              <a:rPr lang="en-US" altLang="en-US" sz="1800" b="1" i="1" kern="0" dirty="0">
                <a:solidFill>
                  <a:srgbClr val="002060"/>
                </a:solidFill>
                <a:latin typeface="Times New Roman" panose="02020603050405020304" pitchFamily="18" charset="0"/>
                <a:cs typeface="Times New Roman" panose="02020603050405020304" pitchFamily="18" charset="0"/>
              </a:rPr>
              <a:t> KH&amp;CN</a:t>
            </a:r>
            <a:endParaRPr lang="vi-VN" altLang="en-US" sz="1800" b="1" i="1" kern="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0723A2-13BE-44CC-BC28-2883E9679724}"/>
              </a:ext>
            </a:extLst>
          </p:cNvPr>
          <p:cNvSpPr>
            <a:spLocks noGrp="1"/>
          </p:cNvSpPr>
          <p:nvPr>
            <p:ph type="sldNum" sz="quarter" idx="16"/>
          </p:nvPr>
        </p:nvSpPr>
        <p:spPr/>
        <p:txBody>
          <a:bodyPr/>
          <a:lstStyle/>
          <a:p>
            <a:pPr>
              <a:defRPr/>
            </a:pPr>
            <a:fld id="{DA22902F-2C8C-40E9-9217-5B706DF8C991}" type="slidenum">
              <a:rPr lang="en-US" altLang="en-US" smtClean="0"/>
              <a:pPr>
                <a:defRPr/>
              </a:pPr>
              <a:t>10</a:t>
            </a:fld>
            <a:endParaRPr lang="en-US" altLang="en-US"/>
          </a:p>
        </p:txBody>
      </p:sp>
      <p:sp>
        <p:nvSpPr>
          <p:cNvPr id="6" name="Content Placeholder 2">
            <a:extLst>
              <a:ext uri="{FF2B5EF4-FFF2-40B4-BE49-F238E27FC236}">
                <a16:creationId xmlns:a16="http://schemas.microsoft.com/office/drawing/2014/main" id="{82B7146C-1962-481A-91B9-D3A94D8F4E99}"/>
              </a:ext>
            </a:extLst>
          </p:cNvPr>
          <p:cNvSpPr>
            <a:spLocks noGrp="1"/>
          </p:cNvSpPr>
          <p:nvPr>
            <p:ph sz="quarter" idx="13"/>
          </p:nvPr>
        </p:nvSpPr>
        <p:spPr>
          <a:xfrm>
            <a:off x="457200" y="731520"/>
            <a:ext cx="8305800" cy="3078480"/>
          </a:xfrm>
        </p:spPr>
        <p:txBody>
          <a:bodyPr/>
          <a:lstStyle/>
          <a:p>
            <a:pPr marL="347663" indent="-347663" algn="just">
              <a:spcBef>
                <a:spcPts val="600"/>
              </a:spcBef>
              <a:spcAft>
                <a:spcPts val="600"/>
              </a:spcAft>
              <a:buFont typeface="Wingdings" pitchFamily="2" charset="2"/>
              <a:buChar char="§"/>
            </a:pPr>
            <a:r>
              <a:rPr lang="nb-NO" sz="1800" dirty="0">
                <a:solidFill>
                  <a:srgbClr val="0000FF"/>
                </a:solidFill>
                <a:latin typeface="Times New Roman" panose="02020603050405020304" pitchFamily="18" charset="0"/>
                <a:cs typeface="Times New Roman" panose="02020603050405020304" pitchFamily="18" charset="0"/>
              </a:rPr>
              <a:t>Cơ chế, chính sách hiện hành chưa bao quát toàn bộ hoạt động đo lường, chưa đáp ứng yêu cầu thúc đẩy phát triển hoạt động đo lường để hỗ trợ doanh nghiệp Việt nam tăng cường năng lực cạnh tranh và hội nhập kinh tế quốc tế;</a:t>
            </a:r>
            <a:endParaRPr lang="en-US" sz="18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nb-NO" sz="1800" dirty="0">
                <a:solidFill>
                  <a:srgbClr val="0000FF"/>
                </a:solidFill>
                <a:latin typeface="Times New Roman" panose="02020603050405020304" pitchFamily="18" charset="0"/>
                <a:cs typeface="Times New Roman" panose="02020603050405020304" pitchFamily="18" charset="0"/>
              </a:rPr>
              <a:t>Số lượng nhiệm vụ khoa học và công nghệ về đo lường cấp quốc gia được thực hiện thời gian qua là rất ít và thường là các nhiệm vụ độc lập do chưa có chương trình, đề án khoa học và công nghệ riêng về đo lường;</a:t>
            </a:r>
            <a:endParaRPr lang="en-US" sz="18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nb-NO" sz="1800" dirty="0">
                <a:solidFill>
                  <a:srgbClr val="0000FF"/>
                </a:solidFill>
                <a:latin typeface="Times New Roman" panose="02020603050405020304" pitchFamily="18" charset="0"/>
                <a:cs typeface="Times New Roman" panose="02020603050405020304" pitchFamily="18" charset="0"/>
              </a:rPr>
              <a:t>Chưa tổ chức thực hiện chương trình đảm bảo đo lường tại doanh nghiệp như nhiều quốc gia khác</a:t>
            </a:r>
            <a:endParaRPr lang="en-US" sz="18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nb-NO" sz="1800" dirty="0">
                <a:solidFill>
                  <a:srgbClr val="0000FF"/>
                </a:solidFill>
                <a:latin typeface="Times New Roman" panose="02020603050405020304" pitchFamily="18" charset="0"/>
                <a:cs typeface="Times New Roman" panose="02020603050405020304" pitchFamily="18" charset="0"/>
              </a:rPr>
              <a:t>Nhà nước chưa tập trung bố trí kinh phí từ ngân sách và huy động các nguồn lực quốc gia đầu tư phát triển hạ tầng đo lường quốc gia đáp ứng nhu cầu về đo lường của doanh nghiệp</a:t>
            </a:r>
          </a:p>
          <a:p>
            <a:pPr marL="347663" indent="-347663" algn="just">
              <a:spcBef>
                <a:spcPts val="600"/>
              </a:spcBef>
              <a:spcAft>
                <a:spcPts val="600"/>
              </a:spcAft>
              <a:buFont typeface="Wingdings" pitchFamily="2" charset="2"/>
              <a:buChar char="§"/>
            </a:pPr>
            <a:r>
              <a:rPr lang="nb-NO" sz="1800" dirty="0">
                <a:solidFill>
                  <a:srgbClr val="0000FF"/>
                </a:solidFill>
                <a:latin typeface="Times New Roman" panose="02020603050405020304" pitchFamily="18" charset="0"/>
                <a:cs typeface="Times New Roman" panose="02020603050405020304" pitchFamily="18" charset="0"/>
              </a:rPr>
              <a:t>Chưa có chính sách, biện pháp cụ thể ưu đãi, hỗ trợ hiệu quả cho hoạt động sản xuất phương tiện đo, chuẩn đo lường tại Việt Nam</a:t>
            </a:r>
          </a:p>
          <a:p>
            <a:pPr marL="347663" indent="-347663" algn="just">
              <a:spcBef>
                <a:spcPts val="600"/>
              </a:spcBef>
              <a:spcAft>
                <a:spcPts val="600"/>
              </a:spcAft>
              <a:buFont typeface="Wingdings" pitchFamily="2" charset="2"/>
              <a:buChar char="§"/>
            </a:pPr>
            <a:r>
              <a:rPr lang="nb-NO" sz="1800" dirty="0">
                <a:solidFill>
                  <a:srgbClr val="0000FF"/>
                </a:solidFill>
                <a:latin typeface="Times New Roman" panose="02020603050405020304" pitchFamily="18" charset="0"/>
                <a:cs typeface="Times New Roman" panose="02020603050405020304" pitchFamily="18" charset="0"/>
              </a:rPr>
              <a:t>Hoạt động đào tạo, bồi dưỡng nghiệp vụ, nâng cao năng lực dịch vụ về đo lường, hoạt động hợp tác quốc tế và đặc biệt là hoạt động thông tin, tuyên truyền về đo lường chưa được chú trọng đúng mức, chưa đáp ứng được yêu cầu quản lý nhà nước, chưa thu hút được tổ chức, cá nhân, doanh nghiệp tham gia nhằm tăng cường nhận thức và tích cực, chủ động thực hiện chính sách về đo lường...</a:t>
            </a:r>
            <a:endParaRPr lang="en-US" sz="1800"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254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a:extLst>
              <a:ext uri="{FF2B5EF4-FFF2-40B4-BE49-F238E27FC236}">
                <a16:creationId xmlns:a16="http://schemas.microsoft.com/office/drawing/2014/main" id="{10242AB4-5140-46F9-8DC0-DA72173E75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D6C3B9-3567-411D-9A59-1BF661270548}" type="slidenum">
              <a:rPr lang="en-US" altLang="en-US">
                <a:solidFill>
                  <a:srgbClr val="7F7F7F"/>
                </a:solidFill>
                <a:latin typeface="Trebuchet MS" panose="020B0603020202020204" pitchFamily="34" charset="0"/>
              </a:rPr>
              <a:pPr/>
              <a:t>11</a:t>
            </a:fld>
            <a:endParaRPr lang="en-US" altLang="en-US">
              <a:solidFill>
                <a:srgbClr val="7F7F7F"/>
              </a:solidFill>
              <a:latin typeface="Trebuchet MS" panose="020B0603020202020204" pitchFamily="34" charset="0"/>
            </a:endParaRPr>
          </a:p>
        </p:txBody>
      </p:sp>
      <p:sp>
        <p:nvSpPr>
          <p:cNvPr id="16388" name="Rectangle 7">
            <a:extLst>
              <a:ext uri="{FF2B5EF4-FFF2-40B4-BE49-F238E27FC236}">
                <a16:creationId xmlns:a16="http://schemas.microsoft.com/office/drawing/2014/main" id="{DC990C5D-8E85-4BEC-A5C3-3584BFC75FAF}"/>
              </a:ext>
            </a:extLst>
          </p:cNvPr>
          <p:cNvSpPr>
            <a:spLocks noChangeArrowheads="1"/>
          </p:cNvSpPr>
          <p:nvPr/>
        </p:nvSpPr>
        <p:spPr bwMode="auto">
          <a:xfrm>
            <a:off x="228600" y="762000"/>
            <a:ext cx="8458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en-US" sz="2000" b="1" dirty="0">
                <a:solidFill>
                  <a:srgbClr val="0000FF"/>
                </a:solidFill>
                <a:latin typeface="Times New Roman" panose="02020603050405020304" pitchFamily="18" charset="0"/>
                <a:cs typeface="Times New Roman" panose="02020603050405020304" pitchFamily="18" charset="0"/>
              </a:rPr>
              <a:t>III. ĐỀ ÁN “TĂNG CƯỜNG, ĐỔI MỚI  HOẠT ĐỘNG ĐO LƯỜNG </a:t>
            </a:r>
          </a:p>
          <a:p>
            <a:pPr algn="ctr"/>
            <a:r>
              <a:rPr lang="de-DE" altLang="en-US" sz="2000" b="1" dirty="0">
                <a:solidFill>
                  <a:srgbClr val="0000FF"/>
                </a:solidFill>
                <a:latin typeface="Times New Roman" panose="02020603050405020304" pitchFamily="18" charset="0"/>
                <a:cs typeface="Times New Roman" panose="02020603050405020304" pitchFamily="18" charset="0"/>
              </a:rPr>
              <a:t>HỖ TRỢ DOANH NGHIỆP VIỆT NAM NÂNG CAO NĂNG LỰC </a:t>
            </a:r>
          </a:p>
          <a:p>
            <a:pPr algn="ctr"/>
            <a:r>
              <a:rPr lang="de-DE" altLang="en-US" sz="2000" b="1" dirty="0">
                <a:solidFill>
                  <a:srgbClr val="0000FF"/>
                </a:solidFill>
                <a:latin typeface="Times New Roman" panose="02020603050405020304" pitchFamily="18" charset="0"/>
                <a:cs typeface="Times New Roman" panose="02020603050405020304" pitchFamily="18" charset="0"/>
              </a:rPr>
              <a:t>CẠNH TRANH VÀ HỘI NHẬP QUỐC TẾ </a:t>
            </a:r>
          </a:p>
          <a:p>
            <a:pPr algn="ctr"/>
            <a:r>
              <a:rPr lang="de-DE" altLang="en-US" sz="2000" b="1" dirty="0">
                <a:solidFill>
                  <a:srgbClr val="0000FF"/>
                </a:solidFill>
                <a:latin typeface="Times New Roman" panose="02020603050405020304" pitchFamily="18" charset="0"/>
                <a:cs typeface="Times New Roman" panose="02020603050405020304" pitchFamily="18" charset="0"/>
              </a:rPr>
              <a:t>GIAI ĐOẠN ĐẾN NĂM 2025, ĐỊNH HƯỚNG ĐẾN NĂM 2030”</a:t>
            </a:r>
            <a:endParaRPr lang="en-US" altLang="en-US" sz="2000" dirty="0">
              <a:solidFill>
                <a:srgbClr val="0000FF"/>
              </a:solidFill>
              <a:latin typeface="Times New Roman" panose="02020603050405020304" pitchFamily="18" charset="0"/>
              <a:cs typeface="Times New Roman" panose="02020603050405020304" pitchFamily="18" charset="0"/>
            </a:endParaRPr>
          </a:p>
          <a:p>
            <a:pPr algn="ctr"/>
            <a:r>
              <a:rPr lang="vi-VN" altLang="en-US" sz="2000" b="1" dirty="0">
                <a:solidFill>
                  <a:srgbClr val="0000FF"/>
                </a:solidFill>
                <a:latin typeface="Times New Roman" panose="02020603050405020304" pitchFamily="18" charset="0"/>
                <a:cs typeface="Times New Roman" panose="02020603050405020304" pitchFamily="18" charset="0"/>
              </a:rPr>
              <a:t>(ĐỀ ÁN 996)</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pic>
        <p:nvPicPr>
          <p:cNvPr id="16389" name="Picture 10" descr="SI logo">
            <a:extLst>
              <a:ext uri="{FF2B5EF4-FFF2-40B4-BE49-F238E27FC236}">
                <a16:creationId xmlns:a16="http://schemas.microsoft.com/office/drawing/2014/main" id="{71BFAE43-4D98-4C48-899B-A7756814B960}"/>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2527300" y="2617788"/>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lide Number Placeholder 4">
            <a:extLst>
              <a:ext uri="{FF2B5EF4-FFF2-40B4-BE49-F238E27FC236}">
                <a16:creationId xmlns:a16="http://schemas.microsoft.com/office/drawing/2014/main" id="{1D4B76A7-90B1-45E5-BC69-2FAE3498CF5A}"/>
              </a:ext>
            </a:extLst>
          </p:cNvPr>
          <p:cNvSpPr txBox="1">
            <a:spLocks noGrp="1"/>
          </p:cNvSpPr>
          <p:nvPr/>
        </p:nvSpPr>
        <p:spPr bwMode="auto">
          <a:xfrm>
            <a:off x="8534400" y="61722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4DA21BB-14FE-4766-B3FB-DEEC9FC12110}" type="slidenum">
              <a:rPr lang="en-US" altLang="en-US" sz="1400" b="1">
                <a:latin typeface="Trebuchet MS" panose="020B0603020202020204" pitchFamily="34" charset="0"/>
              </a:rPr>
              <a:pPr algn="ctr" eaLnBrk="1" hangingPunct="1"/>
              <a:t>11</a:t>
            </a:fld>
            <a:endParaRPr lang="en-US" altLang="en-US" sz="1400" b="1">
              <a:latin typeface="Trebuchet MS" panose="020B06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a:extLst>
              <a:ext uri="{FF2B5EF4-FFF2-40B4-BE49-F238E27FC236}">
                <a16:creationId xmlns:a16="http://schemas.microsoft.com/office/drawing/2014/main" id="{9952CCA8-CDA2-4348-AD21-5E34FC7511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923112-7756-4CC4-96E0-256FEA835AA3}" type="slidenum">
              <a:rPr lang="en-US" altLang="en-US">
                <a:solidFill>
                  <a:srgbClr val="7F7F7F"/>
                </a:solidFill>
                <a:latin typeface="Trebuchet MS" panose="020B0603020202020204" pitchFamily="34" charset="0"/>
              </a:rPr>
              <a:pPr/>
              <a:t>12</a:t>
            </a:fld>
            <a:endParaRPr lang="en-US" altLang="en-US">
              <a:solidFill>
                <a:srgbClr val="7F7F7F"/>
              </a:solidFill>
              <a:latin typeface="Trebuchet MS" panose="020B0603020202020204" pitchFamily="34" charset="0"/>
            </a:endParaRPr>
          </a:p>
        </p:txBody>
      </p:sp>
      <p:sp>
        <p:nvSpPr>
          <p:cNvPr id="17412" name="Rectangle 1">
            <a:extLst>
              <a:ext uri="{FF2B5EF4-FFF2-40B4-BE49-F238E27FC236}">
                <a16:creationId xmlns:a16="http://schemas.microsoft.com/office/drawing/2014/main" id="{E1B7456C-03C2-4701-80B5-FA3D9FE17634}"/>
              </a:ext>
            </a:extLst>
          </p:cNvPr>
          <p:cNvSpPr>
            <a:spLocks noChangeArrowheads="1"/>
          </p:cNvSpPr>
          <p:nvPr/>
        </p:nvSpPr>
        <p:spPr bwMode="auto">
          <a:xfrm>
            <a:off x="152400" y="1219200"/>
            <a:ext cx="88392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b="1">
                <a:solidFill>
                  <a:srgbClr val="0000FF"/>
                </a:solidFill>
                <a:latin typeface="Times New Roman" panose="02020603050405020304" pitchFamily="18" charset="0"/>
                <a:cs typeface="Times New Roman" panose="02020603050405020304" pitchFamily="18" charset="0"/>
              </a:rPr>
              <a:t>I. MỤC TIÊU CỦA ĐỀ ÁN</a:t>
            </a:r>
          </a:p>
          <a:p>
            <a:r>
              <a:rPr lang="en-US" altLang="en-US" b="1">
                <a:solidFill>
                  <a:srgbClr val="0000FF"/>
                </a:solidFill>
                <a:latin typeface="Times New Roman" panose="02020603050405020304" pitchFamily="18" charset="0"/>
                <a:cs typeface="Times New Roman" panose="02020603050405020304" pitchFamily="18" charset="0"/>
              </a:rPr>
              <a:t>1. Mục tiêu chung</a:t>
            </a:r>
          </a:p>
          <a:p>
            <a:pPr algn="just">
              <a:spcBef>
                <a:spcPts val="600"/>
              </a:spcBef>
            </a:pPr>
            <a:r>
              <a:rPr lang="en-US" altLang="en-US">
                <a:solidFill>
                  <a:srgbClr val="0000FF"/>
                </a:solidFill>
                <a:latin typeface="Times New Roman" panose="02020603050405020304" pitchFamily="18" charset="0"/>
                <a:cs typeface="Times New Roman" panose="02020603050405020304" pitchFamily="18" charset="0"/>
              </a:rPr>
              <a:t>a) Phát triển hạ tầng đo lường quốc gia theo hướng đồng bộ, hiện đại, đáp ứng hội nhập quốc tế và nhu cầu đảm bảo đo lường chính xác cho hoạt động doanh nghiệp, phù hợp điều kiện kinh tế - xã hội của Việt Nam, phù hợp với quy hoạch phát triển bộ ngành, địa phương.</a:t>
            </a:r>
          </a:p>
          <a:p>
            <a:pPr algn="just">
              <a:spcBef>
                <a:spcPts val="600"/>
              </a:spcBef>
            </a:pPr>
            <a:r>
              <a:rPr lang="en-US" altLang="en-US">
                <a:solidFill>
                  <a:srgbClr val="0000FF"/>
                </a:solidFill>
                <a:latin typeface="Times New Roman" panose="02020603050405020304" pitchFamily="18" charset="0"/>
                <a:cs typeface="Times New Roman" panose="02020603050405020304" pitchFamily="18" charset="0"/>
              </a:rPr>
              <a:t>b) Tập trung hỗ trợ doanh nghiệp trong một số ngành, lĩnh vực ưu tiên; xây dựng và triển khai hiệu quả Chương trình bảo đảm đo lường tại doanh nghiệp; Tăng cường hoạt động đo lường gắn chặt với hoạt động doanh nghiệp.</a:t>
            </a:r>
          </a:p>
          <a:p>
            <a:pPr algn="just">
              <a:spcBef>
                <a:spcPts val="600"/>
              </a:spcBef>
            </a:pPr>
            <a:r>
              <a:rPr lang="en-US" altLang="en-US">
                <a:solidFill>
                  <a:srgbClr val="0000FF"/>
                </a:solidFill>
                <a:latin typeface="Times New Roman" panose="02020603050405020304" pitchFamily="18" charset="0"/>
                <a:cs typeface="Times New Roman" panose="02020603050405020304" pitchFamily="18" charset="0"/>
              </a:rPr>
              <a:t>c) Đẩy mạnh xã hội hóa, huy động đa dạng các nguồn lực trong xã hội để đóng góp phát triển hoạt động đo lường.</a:t>
            </a:r>
          </a:p>
          <a:p>
            <a:pPr algn="just">
              <a:spcBef>
                <a:spcPts val="600"/>
              </a:spcBef>
            </a:pPr>
            <a:r>
              <a:rPr lang="en-US" altLang="en-US">
                <a:solidFill>
                  <a:srgbClr val="0000FF"/>
                </a:solidFill>
                <a:latin typeface="Times New Roman" panose="02020603050405020304" pitchFamily="18" charset="0"/>
                <a:cs typeface="Times New Roman" panose="02020603050405020304" pitchFamily="18" charset="0"/>
              </a:rPr>
              <a:t>d) Xây dựng và áp dụng hiệu quả bộ tiêu chí quốc gia đánh giá các lĩnh vực đo lường để tăng cường hiệu quả, hiệu lực công tác quản lý nhà nước về đo lường; thực hiện chuẩn hóa năng lực, hoạt động của các tổ chức kinh doanh dịch vụ kiểm định, hiệu chuẩn, thử nghiệm phương tiện đo, chuẩn đo lường.</a:t>
            </a:r>
          </a:p>
          <a:p>
            <a:pPr algn="just">
              <a:spcBef>
                <a:spcPts val="600"/>
              </a:spcBef>
            </a:pPr>
            <a:r>
              <a:rPr lang="en-US" altLang="en-US">
                <a:solidFill>
                  <a:srgbClr val="0000FF"/>
                </a:solidFill>
                <a:latin typeface="Times New Roman" panose="02020603050405020304" pitchFamily="18" charset="0"/>
                <a:cs typeface="Times New Roman" panose="02020603050405020304" pitchFamily="18" charset="0"/>
              </a:rPr>
              <a:t>đ) Tập trung đẩy mạnh công tác tuyên truyền, nâng cao nhận thức, phổ biến sâu rộng về vai trò, tầm quan trọng hoạt động đo lường hỗ trợ doanh nghiệp.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a:extLst>
              <a:ext uri="{FF2B5EF4-FFF2-40B4-BE49-F238E27FC236}">
                <a16:creationId xmlns:a16="http://schemas.microsoft.com/office/drawing/2014/main" id="{4D551278-0243-4357-A98B-92246C5FF1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090289-E7A5-4AA0-A606-3B8C1F09CFB7}" type="slidenum">
              <a:rPr lang="en-US" altLang="en-US">
                <a:solidFill>
                  <a:srgbClr val="7F7F7F"/>
                </a:solidFill>
                <a:latin typeface="Trebuchet MS" panose="020B0603020202020204" pitchFamily="34" charset="0"/>
              </a:rPr>
              <a:pPr/>
              <a:t>13</a:t>
            </a:fld>
            <a:endParaRPr lang="en-US" altLang="en-US">
              <a:solidFill>
                <a:srgbClr val="7F7F7F"/>
              </a:solidFill>
              <a:latin typeface="Trebuchet MS" panose="020B0603020202020204" pitchFamily="34" charset="0"/>
            </a:endParaRPr>
          </a:p>
        </p:txBody>
      </p:sp>
      <p:sp>
        <p:nvSpPr>
          <p:cNvPr id="18436" name="Rectangle 7">
            <a:extLst>
              <a:ext uri="{FF2B5EF4-FFF2-40B4-BE49-F238E27FC236}">
                <a16:creationId xmlns:a16="http://schemas.microsoft.com/office/drawing/2014/main" id="{101F776D-7EB0-4E3B-BDE9-886B37F0B52B}"/>
              </a:ext>
            </a:extLst>
          </p:cNvPr>
          <p:cNvSpPr>
            <a:spLocks noChangeArrowheads="1"/>
          </p:cNvSpPr>
          <p:nvPr/>
        </p:nvSpPr>
        <p:spPr bwMode="auto">
          <a:xfrm>
            <a:off x="152400" y="866775"/>
            <a:ext cx="88392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solidFill>
                  <a:srgbClr val="0000FF"/>
                </a:solidFill>
                <a:latin typeface="Times New Roman" panose="02020603050405020304" pitchFamily="18" charset="0"/>
                <a:cs typeface="Times New Roman" panose="02020603050405020304" pitchFamily="18" charset="0"/>
              </a:rPr>
              <a:t>2. </a:t>
            </a:r>
            <a:r>
              <a:rPr lang="en-US" altLang="en-US" b="1" dirty="0" err="1">
                <a:solidFill>
                  <a:srgbClr val="0000FF"/>
                </a:solidFill>
                <a:latin typeface="Times New Roman" panose="02020603050405020304" pitchFamily="18" charset="0"/>
                <a:cs typeface="Times New Roman" panose="02020603050405020304" pitchFamily="18" charset="0"/>
              </a:rPr>
              <a:t>Mục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tiêu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cụ</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thể</a:t>
            </a:r>
            <a:endParaRPr lang="en-US" altLang="en-US" b="1"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b="1" dirty="0">
                <a:solidFill>
                  <a:srgbClr val="0000FF"/>
                </a:solidFill>
                <a:latin typeface="Times New Roman" panose="02020603050405020304" pitchFamily="18" charset="0"/>
                <a:cs typeface="Times New Roman" panose="02020603050405020304" pitchFamily="18" charset="0"/>
              </a:rPr>
              <a:t>a) </a:t>
            </a:r>
            <a:r>
              <a:rPr lang="en-US" altLang="en-US" b="1" dirty="0" err="1">
                <a:solidFill>
                  <a:srgbClr val="0000FF"/>
                </a:solidFill>
                <a:latin typeface="Times New Roman" panose="02020603050405020304" pitchFamily="18" charset="0"/>
                <a:cs typeface="Times New Roman" panose="02020603050405020304" pitchFamily="18" charset="0"/>
              </a:rPr>
              <a:t>Đến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năm</a:t>
            </a:r>
            <a:r>
              <a:rPr lang="en-US" altLang="en-US" b="1" dirty="0">
                <a:solidFill>
                  <a:srgbClr val="0000FF"/>
                </a:solidFill>
                <a:latin typeface="Times New Roman" panose="02020603050405020304" pitchFamily="18" charset="0"/>
                <a:cs typeface="Times New Roman" panose="02020603050405020304" pitchFamily="18" charset="0"/>
              </a:rPr>
              <a:t> 2025:</a:t>
            </a:r>
          </a:p>
          <a:p>
            <a:pPr algn="just">
              <a:spcBef>
                <a:spcPts val="600"/>
              </a:spcBef>
            </a:pP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triển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hạ</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tầng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quốc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gia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đáp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ứng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công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nhận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đủ</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a:solidFill>
                  <a:srgbClr val="0000FF"/>
                </a:solidFill>
                <a:latin typeface="Times New Roman" panose="02020603050405020304" pitchFamily="18" charset="0"/>
                <a:cs typeface="Times New Roman" panose="02020603050405020304" pitchFamily="18" charset="0"/>
              </a:rPr>
              <a:t>41</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quốc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gia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theo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quy</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hoạch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đã</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được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phê</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duyệt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công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nhận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ít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a:solidFill>
                  <a:srgbClr val="0000FF"/>
                </a:solidFill>
                <a:latin typeface="Times New Roman" panose="02020603050405020304" pitchFamily="18" charset="0"/>
                <a:cs typeface="Times New Roman" panose="02020603050405020304" pitchFamily="18" charset="0"/>
              </a:rPr>
              <a:t>200</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phép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hiệu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được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quốc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tế</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thừa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nhận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trong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khuôn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khổ</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Thỏa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thuận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thừa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nhận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lẫn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nhau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toàn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cầu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về</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(CIPM-MRA);</a:t>
            </a:r>
          </a:p>
          <a:p>
            <a:pPr>
              <a:spcBef>
                <a:spcPts val="600"/>
              </a:spcBef>
            </a:pP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Thống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định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hướng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triển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hạ</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tầng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kỹ</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thuật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từ</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cấp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quốc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gia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đến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cấp</a:t>
            </a:r>
            <a:r>
              <a:rPr lang="en-US" altLang="en-US" sz="1600" dirty="0">
                <a:solidFill>
                  <a:srgbClr val="0000FF"/>
                </a:solidFill>
                <a:latin typeface="Times New Roman" panose="02020603050405020304" pitchFamily="18" charset="0"/>
                <a:cs typeface="Times New Roman" panose="02020603050405020304" pitchFamily="18" charset="0"/>
              </a:rPr>
              <a:t> </a:t>
            </a:r>
            <a:r>
              <a:rPr lang="vi-VN" altLang="en-US" sz="1600" dirty="0">
                <a:solidFill>
                  <a:srgbClr val="0000FF"/>
                </a:solidFill>
                <a:latin typeface="Times New Roman" panose="02020603050405020304" pitchFamily="18" charset="0"/>
                <a:cs typeface="Times New Roman" panose="02020603050405020304" pitchFamily="18" charset="0"/>
              </a:rPr>
              <a:t>b</a:t>
            </a:r>
            <a:r>
              <a:rPr lang="en-US" altLang="en-US" sz="1600" dirty="0">
                <a:solidFill>
                  <a:srgbClr val="0000FF"/>
                </a:solidFill>
                <a:latin typeface="Times New Roman" panose="02020603050405020304" pitchFamily="18" charset="0"/>
                <a:cs typeface="Times New Roman" panose="02020603050405020304" pitchFamily="18" charset="0"/>
              </a:rPr>
              <a:t>ộ </a:t>
            </a:r>
            <a:r>
              <a:rPr lang="en-US" altLang="en-US" sz="1600" dirty="0" err="1">
                <a:solidFill>
                  <a:srgbClr val="0000FF"/>
                </a:solidFill>
                <a:latin typeface="Times New Roman" panose="02020603050405020304" pitchFamily="18" charset="0"/>
                <a:cs typeface="Times New Roman" panose="02020603050405020304" pitchFamily="18" charset="0"/>
              </a:rPr>
              <a:t>ngành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địa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phương</a:t>
            </a:r>
            <a:r>
              <a:rPr lang="en-US" altLang="en-US" sz="1600" dirty="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triển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được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ít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a:solidFill>
                  <a:srgbClr val="0000FF"/>
                </a:solidFill>
                <a:latin typeface="Times New Roman" panose="02020603050405020304" pitchFamily="18" charset="0"/>
                <a:cs typeface="Times New Roman" panose="02020603050405020304" pitchFamily="18" charset="0"/>
              </a:rPr>
              <a:t>100</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phương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tiện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các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loại</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đáp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ứng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cầu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đảm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bảo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chính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xác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doanh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nghiệp</a:t>
            </a:r>
            <a:r>
              <a:rPr lang="en-US" altLang="en-US" sz="1600" dirty="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Bồi</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dưỡng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nâng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cao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chuyên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môn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vụ</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về</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ít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a:solidFill>
                  <a:srgbClr val="0000FF"/>
                </a:solidFill>
                <a:latin typeface="Times New Roman" panose="02020603050405020304" pitchFamily="18" charset="0"/>
                <a:cs typeface="Times New Roman" panose="02020603050405020304" pitchFamily="18" charset="0"/>
              </a:rPr>
              <a:t>10.000</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cán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bộ</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tham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gia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hoạt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động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Triển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khai</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Chương</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trình</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đảm</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bảo</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đo</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lường</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thông</a:t>
            </a:r>
            <a:r>
              <a:rPr lang="en-US" altLang="en-US" sz="1600" dirty="0">
                <a:solidFill>
                  <a:srgbClr val="0000FF"/>
                </a:solidFill>
                <a:latin typeface="Times New Roman" panose="02020603050405020304" pitchFamily="18" charset="0"/>
                <a:cs typeface="Times New Roman" panose="02020603050405020304" pitchFamily="18" charset="0"/>
              </a:rPr>
              <a:t> qua </a:t>
            </a:r>
            <a:r>
              <a:rPr lang="en-US" altLang="en-US" sz="1600" dirty="0" err="1">
                <a:solidFill>
                  <a:srgbClr val="0000FF"/>
                </a:solidFill>
                <a:latin typeface="Times New Roman" panose="02020603050405020304" pitchFamily="18" charset="0"/>
                <a:cs typeface="Times New Roman" panose="02020603050405020304" pitchFamily="18" charset="0"/>
              </a:rPr>
              <a:t>hoạt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động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kiểm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định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hiệu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thử</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phương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tiện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và</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hoạt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động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xây</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dựng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phương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pháp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ít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a:solidFill>
                  <a:srgbClr val="0000FF"/>
                </a:solidFill>
                <a:latin typeface="Times New Roman" panose="02020603050405020304" pitchFamily="18" charset="0"/>
                <a:cs typeface="Times New Roman" panose="02020603050405020304" pitchFamily="18" charset="0"/>
              </a:rPr>
              <a:t>50.000</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doanh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nghiệp</a:t>
            </a:r>
            <a:r>
              <a:rPr lang="en-US" altLang="en-US" sz="1600" dirty="0">
                <a:solidFill>
                  <a:srgbClr val="0000FF"/>
                </a:solidFill>
                <a:latin typeface="Times New Roman" panose="02020603050405020304" pitchFamily="18" charset="0"/>
                <a:cs typeface="Times New Roman" panose="02020603050405020304" pitchFamily="18" charset="0"/>
              </a:rPr>
              <a:t> bao </a:t>
            </a:r>
            <a:r>
              <a:rPr lang="en-US" altLang="en-US" sz="1600" dirty="0" err="1">
                <a:solidFill>
                  <a:srgbClr val="0000FF"/>
                </a:solidFill>
                <a:latin typeface="Times New Roman" panose="02020603050405020304" pitchFamily="18" charset="0"/>
                <a:cs typeface="Times New Roman" panose="02020603050405020304" pitchFamily="18" charset="0"/>
              </a:rPr>
              <a:t>gồm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doanh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có</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vốn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nhà</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nước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và</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doanh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khu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vực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kinh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tế</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tư</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nhân</a:t>
            </a:r>
            <a:r>
              <a:rPr lang="en-US" altLang="en-US" sz="1600" dirty="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Triển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khai</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áp</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dụng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bộ</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tiêu</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chí</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quốc</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gia</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đánh</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giá</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các</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lĩnh</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vực</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đo</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b="1" dirty="0" err="1">
                <a:solidFill>
                  <a:srgbClr val="0000FF"/>
                </a:solidFill>
                <a:latin typeface="Times New Roman" panose="02020603050405020304" pitchFamily="18" charset="0"/>
                <a:cs typeface="Times New Roman" panose="02020603050405020304" pitchFamily="18" charset="0"/>
              </a:rPr>
              <a:t>lường</a:t>
            </a:r>
            <a:r>
              <a:rPr lang="en-US" altLang="en-US" sz="1600" b="1"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ít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nhất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b="1" dirty="0">
                <a:solidFill>
                  <a:srgbClr val="0000FF"/>
                </a:solidFill>
                <a:latin typeface="Times New Roman" panose="02020603050405020304" pitchFamily="18" charset="0"/>
                <a:cs typeface="Times New Roman" panose="02020603050405020304" pitchFamily="18" charset="0"/>
              </a:rPr>
              <a:t>1000</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phòng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thí</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được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công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nhận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trong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cả</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nước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các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lĩnh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vực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để</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tăng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hiệu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quả</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hiệu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lực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công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tác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quản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lý</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nhà</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nước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về</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thực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hiện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hóa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năng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lực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hoạt</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động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của</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các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tổ</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chức</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kinh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doanh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dịch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vụ</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kiểm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định</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hiệu</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thử</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nghiệm</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phương</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tiện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chuẩn</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đo</a:t>
            </a:r>
            <a:r>
              <a:rPr lang="en-US" altLang="en-US" sz="1600" dirty="0">
                <a:solidFill>
                  <a:srgbClr val="0000FF"/>
                </a:solidFill>
                <a:latin typeface="Times New Roman" panose="02020603050405020304" pitchFamily="18" charset="0"/>
                <a:cs typeface="Times New Roman" panose="02020603050405020304" pitchFamily="18" charset="0"/>
              </a:rPr>
              <a:t> </a:t>
            </a:r>
            <a:r>
              <a:rPr lang="en-US" altLang="en-US" sz="1600" dirty="0" err="1">
                <a:solidFill>
                  <a:srgbClr val="0000FF"/>
                </a:solidFill>
                <a:latin typeface="Times New Roman" panose="02020603050405020304" pitchFamily="18" charset="0"/>
                <a:cs typeface="Times New Roman" panose="02020603050405020304" pitchFamily="18" charset="0"/>
              </a:rPr>
              <a:t>lường</a:t>
            </a:r>
            <a:r>
              <a:rPr lang="en-US" altLang="en-US" sz="16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a:extLst>
              <a:ext uri="{FF2B5EF4-FFF2-40B4-BE49-F238E27FC236}">
                <a16:creationId xmlns:a16="http://schemas.microsoft.com/office/drawing/2014/main" id="{DF883746-7D67-484F-83D9-D003493DE3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938492-50DD-479A-9925-47BB1BDB5104}" type="slidenum">
              <a:rPr lang="en-US" altLang="en-US">
                <a:solidFill>
                  <a:srgbClr val="7F7F7F"/>
                </a:solidFill>
                <a:latin typeface="Trebuchet MS" panose="020B0603020202020204" pitchFamily="34" charset="0"/>
              </a:rPr>
              <a:pPr/>
              <a:t>14</a:t>
            </a:fld>
            <a:endParaRPr lang="en-US" altLang="en-US">
              <a:solidFill>
                <a:srgbClr val="7F7F7F"/>
              </a:solidFill>
              <a:latin typeface="Trebuchet MS" panose="020B0603020202020204" pitchFamily="34" charset="0"/>
            </a:endParaRPr>
          </a:p>
        </p:txBody>
      </p:sp>
      <p:sp>
        <p:nvSpPr>
          <p:cNvPr id="19460" name="Rectangle 4">
            <a:extLst>
              <a:ext uri="{FF2B5EF4-FFF2-40B4-BE49-F238E27FC236}">
                <a16:creationId xmlns:a16="http://schemas.microsoft.com/office/drawing/2014/main" id="{06F1A950-4160-49AF-877B-83505EC5AC38}"/>
              </a:ext>
            </a:extLst>
          </p:cNvPr>
          <p:cNvSpPr>
            <a:spLocks noChangeArrowheads="1"/>
          </p:cNvSpPr>
          <p:nvPr/>
        </p:nvSpPr>
        <p:spPr bwMode="auto">
          <a:xfrm>
            <a:off x="152400" y="1219200"/>
            <a:ext cx="88392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en-US" altLang="en-US" b="1" dirty="0">
                <a:solidFill>
                  <a:srgbClr val="0000FF"/>
                </a:solidFill>
                <a:latin typeface="Times New Roman" panose="02020603050405020304" pitchFamily="18" charset="0"/>
                <a:cs typeface="Times New Roman" panose="02020603050405020304" pitchFamily="18" charset="0"/>
              </a:rPr>
              <a:t>b) </a:t>
            </a:r>
            <a:r>
              <a:rPr lang="en-US" altLang="en-US" b="1" dirty="0" err="1">
                <a:solidFill>
                  <a:srgbClr val="0000FF"/>
                </a:solidFill>
                <a:latin typeface="Times New Roman" panose="02020603050405020304" pitchFamily="18" charset="0"/>
                <a:cs typeface="Times New Roman" panose="02020603050405020304" pitchFamily="18" charset="0"/>
              </a:rPr>
              <a:t>Đến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năm</a:t>
            </a:r>
            <a:r>
              <a:rPr lang="en-US" altLang="en-US" b="1" dirty="0">
                <a:solidFill>
                  <a:srgbClr val="0000FF"/>
                </a:solidFill>
                <a:latin typeface="Times New Roman" panose="02020603050405020304" pitchFamily="18" charset="0"/>
                <a:cs typeface="Times New Roman" panose="02020603050405020304" pitchFamily="18" charset="0"/>
              </a:rPr>
              <a:t> 2030:</a:t>
            </a:r>
          </a:p>
          <a:p>
            <a:pPr algn="just">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triển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tầng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ứng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300</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phép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được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thừa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khuôn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khổ</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Thỏa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thừa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lẫn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nhau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toàn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cầu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(CIPM-MRA);</a:t>
            </a:r>
          </a:p>
          <a:p>
            <a:pPr algn="just">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triển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được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250</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phương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loại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ứng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cầu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đảm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bảo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chính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nghiệp</a:t>
            </a:r>
            <a:r>
              <a:rPr lang="en-US" altLang="en-US" dirty="0">
                <a:solidFill>
                  <a:srgbClr val="0000FF"/>
                </a:solidFill>
                <a:latin typeface="Times New Roman" panose="02020603050405020304" pitchFamily="18" charset="0"/>
                <a:cs typeface="Times New Roman" panose="02020603050405020304" pitchFamily="18" charset="0"/>
              </a:rPr>
              <a:t>;  </a:t>
            </a:r>
          </a:p>
          <a:p>
            <a:pPr algn="just">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Bồi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dưỡng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nâng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cao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chuyên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môn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20.000</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bộ</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tham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Triển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khai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Chương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đảm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bảo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thông</a:t>
            </a:r>
            <a:r>
              <a:rPr lang="en-US" altLang="en-US" dirty="0">
                <a:solidFill>
                  <a:srgbClr val="0000FF"/>
                </a:solidFill>
                <a:latin typeface="Times New Roman" panose="02020603050405020304" pitchFamily="18" charset="0"/>
                <a:cs typeface="Times New Roman" panose="02020603050405020304" pitchFamily="18" charset="0"/>
              </a:rPr>
              <a:t> qua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kiểm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định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phương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xây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dựng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phương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100.000</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nghiệp</a:t>
            </a:r>
            <a:r>
              <a:rPr lang="en-US" altLang="en-US" dirty="0">
                <a:solidFill>
                  <a:srgbClr val="0000FF"/>
                </a:solidFill>
                <a:latin typeface="Times New Roman" panose="02020603050405020304" pitchFamily="18" charset="0"/>
                <a:cs typeface="Times New Roman" panose="02020603050405020304" pitchFamily="18" charset="0"/>
              </a:rPr>
              <a:t> bao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vốn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nước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kinh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nhân</a:t>
            </a:r>
            <a:r>
              <a:rPr lang="en-US" altLang="en-US" dirty="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Triển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khai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dụng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bộ</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tiêu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đánh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lĩnh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vực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lường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ít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2000</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được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nước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lĩnh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nước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hóa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tổ</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chức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kinh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dịch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kiểm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định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phương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BC6EFC69-D426-406F-BF2B-7C5A35A9C2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26C5D7-ED0D-4858-8880-BA45C88469EE}" type="slidenum">
              <a:rPr lang="en-US" altLang="en-US">
                <a:solidFill>
                  <a:srgbClr val="7F7F7F"/>
                </a:solidFill>
                <a:latin typeface="Trebuchet MS" panose="020B0603020202020204" pitchFamily="34" charset="0"/>
              </a:rPr>
              <a:pPr/>
              <a:t>15</a:t>
            </a:fld>
            <a:endParaRPr lang="en-US" altLang="en-US">
              <a:solidFill>
                <a:srgbClr val="7F7F7F"/>
              </a:solidFill>
              <a:latin typeface="Trebuchet MS" panose="020B0603020202020204" pitchFamily="34" charset="0"/>
            </a:endParaRPr>
          </a:p>
        </p:txBody>
      </p:sp>
      <p:sp>
        <p:nvSpPr>
          <p:cNvPr id="20484" name="Rectangle 5">
            <a:extLst>
              <a:ext uri="{FF2B5EF4-FFF2-40B4-BE49-F238E27FC236}">
                <a16:creationId xmlns:a16="http://schemas.microsoft.com/office/drawing/2014/main" id="{0FC62E8B-37DE-4D4F-8B75-23609EBFC6BC}"/>
              </a:ext>
            </a:extLst>
          </p:cNvPr>
          <p:cNvSpPr>
            <a:spLocks noChangeArrowheads="1"/>
          </p:cNvSpPr>
          <p:nvPr/>
        </p:nvSpPr>
        <p:spPr bwMode="auto">
          <a:xfrm>
            <a:off x="152400" y="914400"/>
            <a:ext cx="88392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pPr>
            <a:r>
              <a:rPr lang="vi-VN" altLang="en-US" b="1" dirty="0">
                <a:solidFill>
                  <a:srgbClr val="0000FF"/>
                </a:solidFill>
                <a:latin typeface="Times New Roman" panose="02020603050405020304" pitchFamily="18" charset="0"/>
                <a:cs typeface="Times New Roman" panose="02020603050405020304" pitchFamily="18" charset="0"/>
              </a:rPr>
              <a:t>II. NHIỆM VỤ</a:t>
            </a:r>
            <a:r>
              <a:rPr lang="en-US" altLang="en-US" b="1" dirty="0">
                <a:solidFill>
                  <a:srgbClr val="0000FF"/>
                </a:solidFill>
                <a:latin typeface="Times New Roman" panose="02020603050405020304" pitchFamily="18" charset="0"/>
                <a:cs typeface="Times New Roman" panose="02020603050405020304" pitchFamily="18" charset="0"/>
              </a:rPr>
              <a:t>, GIẢI PHÁP</a:t>
            </a:r>
            <a:r>
              <a:rPr lang="vi-VN" altLang="en-US" b="1" dirty="0">
                <a:solidFill>
                  <a:srgbClr val="0000FF"/>
                </a:solidFill>
                <a:latin typeface="Times New Roman" panose="02020603050405020304" pitchFamily="18" charset="0"/>
                <a:cs typeface="Times New Roman" panose="02020603050405020304" pitchFamily="18" charset="0"/>
              </a:rPr>
              <a:t> CHỦ YẾU CỦA ĐỀ ÁN</a:t>
            </a:r>
            <a:endParaRPr lang="en-US" altLang="en-US" b="1" dirty="0">
              <a:solidFill>
                <a:srgbClr val="0000FF"/>
              </a:solidFill>
              <a:latin typeface="Times New Roman" panose="02020603050405020304" pitchFamily="18" charset="0"/>
              <a:cs typeface="Times New Roman" panose="02020603050405020304" pitchFamily="18" charset="0"/>
            </a:endParaRPr>
          </a:p>
          <a:p>
            <a:pPr>
              <a:spcBef>
                <a:spcPts val="600"/>
              </a:spcBef>
            </a:pPr>
            <a:r>
              <a:rPr lang="vi-VN" altLang="en-US" b="1" dirty="0">
                <a:solidFill>
                  <a:srgbClr val="0000FF"/>
                </a:solidFill>
                <a:latin typeface="Times New Roman" panose="02020603050405020304" pitchFamily="18" charset="0"/>
                <a:cs typeface="Times New Roman" panose="02020603050405020304" pitchFamily="18" charset="0"/>
              </a:rPr>
              <a:t>1. Đổi mới, sửa đổi chính sách tạo thuận lợi hoạt động đo lường hỗ trợ doanh nghiệp:</a:t>
            </a:r>
            <a:endParaRPr lang="en-US" altLang="en-US" b="1"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Xây dựng, ban hành Danh mục ngành, lĩnh vực sản xuất, kinh doanh trọng tâm cần tăng cường, đổi mới hoạt động đo lường để hỗ trợ doanh nghiệp Việt Nam nâng cao năng lực cạnh tranh và hội nhập quốc tế đến năm 2025; rà soát, bổ sung Danh mục đến năm 2030;</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Xây dựng, ban hành bổ sung chính sách tạo môi trường pháp lý thuận lợi cho hoạt động đo lường; thúc đẩy xã hội hóa hoạt động đo lường; nghiên cứu, xây dựng cơ chế, chính sách thúc đẩy thương mại hóa các sản phẩm từ kết quả nghiên cứu, ứng dụng và phát triển khoa học công nghệ đo lường;</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Rà soát, bổ sung phương tiện đo, chuẩn đo lường, chất chuẩn vào Danh mục các sản phẩm công nghệ cao được khuyến khích phát triển;</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Xây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dựng</a:t>
            </a:r>
            <a:r>
              <a:rPr lang="en-US" altLang="en-US" dirty="0">
                <a:solidFill>
                  <a:srgbClr val="0000FF"/>
                </a:solidFill>
                <a:latin typeface="Times New Roman" panose="02020603050405020304" pitchFamily="18" charset="0"/>
                <a:cs typeface="Times New Roman" panose="02020603050405020304" pitchFamily="18" charset="0"/>
              </a:rPr>
              <a:t>, ban </a:t>
            </a:r>
            <a:r>
              <a:rPr lang="en-US" altLang="en-US" dirty="0" err="1">
                <a:solidFill>
                  <a:srgbClr val="0000FF"/>
                </a:solidFill>
                <a:latin typeface="Times New Roman" panose="02020603050405020304" pitchFamily="18" charset="0"/>
                <a:cs typeface="Times New Roman" panose="02020603050405020304" pitchFamily="18" charset="0"/>
              </a:rPr>
              <a:t>hành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bộ</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đánh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lĩnh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nhằm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nước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hóa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lực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hoạt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tổ</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chức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kinh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doanh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dịch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kiểm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định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nghiệm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phương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chuẩn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a:extLst>
              <a:ext uri="{FF2B5EF4-FFF2-40B4-BE49-F238E27FC236}">
                <a16:creationId xmlns:a16="http://schemas.microsoft.com/office/drawing/2014/main" id="{ACF15007-938C-4100-A8CF-03C9D7CA01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7035BC-D401-4EBF-A2B5-E3A816FD2DA1}" type="slidenum">
              <a:rPr lang="en-US" altLang="en-US">
                <a:solidFill>
                  <a:srgbClr val="7F7F7F"/>
                </a:solidFill>
                <a:latin typeface="Trebuchet MS" panose="020B0603020202020204" pitchFamily="34" charset="0"/>
              </a:rPr>
              <a:pPr/>
              <a:t>16</a:t>
            </a:fld>
            <a:endParaRPr lang="en-US" altLang="en-US">
              <a:solidFill>
                <a:srgbClr val="7F7F7F"/>
              </a:solidFill>
              <a:latin typeface="Trebuchet MS" panose="020B0603020202020204" pitchFamily="34" charset="0"/>
            </a:endParaRPr>
          </a:p>
        </p:txBody>
      </p:sp>
      <p:sp>
        <p:nvSpPr>
          <p:cNvPr id="21507" name="Rectangle 3">
            <a:extLst>
              <a:ext uri="{FF2B5EF4-FFF2-40B4-BE49-F238E27FC236}">
                <a16:creationId xmlns:a16="http://schemas.microsoft.com/office/drawing/2014/main" id="{A2A35960-B8C2-4F24-9ADD-049E8025044E}"/>
              </a:ext>
            </a:extLst>
          </p:cNvPr>
          <p:cNvSpPr>
            <a:spLocks noChangeArrowheads="1"/>
          </p:cNvSpPr>
          <p:nvPr/>
        </p:nvSpPr>
        <p:spPr bwMode="auto">
          <a:xfrm>
            <a:off x="381000" y="797718"/>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pPr>
            <a:r>
              <a:rPr lang="vi-VN" altLang="en-US" b="1" dirty="0">
                <a:solidFill>
                  <a:srgbClr val="0000FF"/>
                </a:solidFill>
                <a:latin typeface="Times New Roman" panose="02020603050405020304" pitchFamily="18" charset="0"/>
                <a:cs typeface="Times New Roman" panose="02020603050405020304" pitchFamily="18" charset="0"/>
              </a:rPr>
              <a:t>2. Tăng cường phát triển hạ tầng đo lường quốc gia:</a:t>
            </a:r>
            <a:endParaRPr lang="en-US" altLang="en-US" b="1"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Xây dựng</a:t>
            </a:r>
            <a:r>
              <a:rPr lang="en-US" altLang="en-US" dirty="0">
                <a:solidFill>
                  <a:srgbClr val="0000FF"/>
                </a:solidFill>
                <a:latin typeface="Times New Roman" panose="02020603050405020304" pitchFamily="18" charset="0"/>
                <a:cs typeface="Times New Roman" panose="02020603050405020304" pitchFamily="18" charset="0"/>
              </a:rPr>
              <a:t>,</a:t>
            </a:r>
            <a:r>
              <a:rPr lang="vi-VN" altLang="en-US" dirty="0">
                <a:solidFill>
                  <a:srgbClr val="0000FF"/>
                </a:solidFill>
                <a:latin typeface="Times New Roman" panose="02020603050405020304" pitchFamily="18" charset="0"/>
                <a:cs typeface="Times New Roman" panose="02020603050405020304" pitchFamily="18" charset="0"/>
              </a:rPr>
              <a:t> phát triển hạ tầng kỹ thuật đo lường </a:t>
            </a:r>
            <a:r>
              <a:rPr lang="en-US" altLang="en-US" dirty="0" err="1">
                <a:solidFill>
                  <a:srgbClr val="0000FF"/>
                </a:solidFill>
                <a:latin typeface="Times New Roman" panose="02020603050405020304" pitchFamily="18" charset="0"/>
                <a:cs typeface="Times New Roman" panose="02020603050405020304" pitchFamily="18" charset="0"/>
              </a:rPr>
              <a:t>cấp</a:t>
            </a:r>
            <a:r>
              <a:rPr lang="en-US" altLang="en-US" dirty="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quốc gia </a:t>
            </a:r>
            <a:r>
              <a:rPr lang="en-US" altLang="en-US" dirty="0" err="1">
                <a:solidFill>
                  <a:srgbClr val="0000FF"/>
                </a:solidFill>
                <a:latin typeface="Times New Roman" panose="02020603050405020304" pitchFamily="18" charset="0"/>
                <a:cs typeface="Times New Roman" panose="02020603050405020304" pitchFamily="18" charset="0"/>
              </a:rPr>
              <a:t>và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ngành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lĩnh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vực</a:t>
            </a:r>
            <a:r>
              <a:rPr lang="en-US" altLang="en-US" dirty="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theo hướng đồng bộ, hiện đại và đáp ứng hội nhập quốc tế; </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Phát triển mạng lưới các tổ chức cung cấp dịch vụ kiểm định, hiệu chuẩn, thử nghiệm phương tiện đo, chuẩn đo lường đáp ứng các yêu cầu của bộ tiêu chí quốc gia đánh giá các lĩnh vực đo lường để phục vụ nhu cầu về đo lường của doanh nghiệp;</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Tập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trung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triển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tầng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lường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cấp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gia</a:t>
            </a:r>
            <a:r>
              <a:rPr lang="en-US" altLang="en-US" dirty="0">
                <a:solidFill>
                  <a:srgbClr val="0000FF"/>
                </a:solidFill>
                <a:latin typeface="Times New Roman" panose="02020603050405020304" pitchFamily="18" charset="0"/>
                <a:cs typeface="Times New Roman" panose="02020603050405020304" pitchFamily="18" charset="0"/>
              </a:rPr>
              <a:t>; d</a:t>
            </a:r>
            <a:r>
              <a:rPr lang="vi-VN" altLang="en-US" dirty="0">
                <a:solidFill>
                  <a:srgbClr val="0000FF"/>
                </a:solidFill>
                <a:latin typeface="Times New Roman" panose="02020603050405020304" pitchFamily="18" charset="0"/>
                <a:cs typeface="Times New Roman" panose="02020603050405020304" pitchFamily="18" charset="0"/>
              </a:rPr>
              <a:t>uy trì hệ thống chuẩn đo lường quốc gia, đảm bảo độ chính xác và tính liên kết chuẩn đo lường quốc gia của Việt Nam đến chuẩn đo lường quốc gia, chuẩn đo lường quốc tế có độ chính xác cao hơn của các Viện đo lường quốc gia trong khu vực và trên thế giới;</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 Tăng cường công tác nghiên cứu cơ bản, nghiên cứu ứng dụng về khoa học công nghệ đo lường; </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Bồi dưỡng, nâng cao chuyên môn nghiệp vụ về đo lường ở trong và ngoài nước cho các cán bộ tham gia hoạt động đo lường của các </a:t>
            </a:r>
            <a:r>
              <a:rPr lang="en-US" altLang="en-US" dirty="0">
                <a:solidFill>
                  <a:srgbClr val="0000FF"/>
                </a:solidFill>
                <a:latin typeface="Times New Roman" panose="02020603050405020304" pitchFamily="18" charset="0"/>
                <a:cs typeface="Times New Roman" panose="02020603050405020304" pitchFamily="18" charset="0"/>
              </a:rPr>
              <a:t>b</a:t>
            </a:r>
            <a:r>
              <a:rPr lang="vi-VN" altLang="en-US" dirty="0">
                <a:solidFill>
                  <a:srgbClr val="0000FF"/>
                </a:solidFill>
                <a:latin typeface="Times New Roman" panose="02020603050405020304" pitchFamily="18" charset="0"/>
                <a:cs typeface="Times New Roman" panose="02020603050405020304" pitchFamily="18" charset="0"/>
              </a:rPr>
              <a:t>ộ ngành, địa phương và doanh nghiệp;</a:t>
            </a:r>
            <a:endParaRPr lang="en-US" altLang="en-US"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dirty="0">
                <a:solidFill>
                  <a:srgbClr val="0000FF"/>
                </a:solidFill>
                <a:latin typeface="Times New Roman" panose="02020603050405020304" pitchFamily="18" charset="0"/>
                <a:cs typeface="Times New Roman" panose="02020603050405020304" pitchFamily="18" charset="0"/>
              </a:rPr>
              <a:t>- Tăng cường nghiên cứu phát triển, thương mại hóa chất chuẩn, chuẩn đo lường, phương tiện đo phù hợp tiêu chuẩn quốc tế để đáp ứng nhu cầu đảm bảo đo lường chính xác trong nước và hướng tới xuất khẩu</a:t>
            </a:r>
            <a:r>
              <a:rPr lang="en-US" altLang="en-US" dirty="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a:extLst>
              <a:ext uri="{FF2B5EF4-FFF2-40B4-BE49-F238E27FC236}">
                <a16:creationId xmlns:a16="http://schemas.microsoft.com/office/drawing/2014/main" id="{21F51F9F-D944-4FF0-9D82-BD4A3C994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60AF42-BA6A-40A7-BD9C-67AD7626E0E4}" type="slidenum">
              <a:rPr lang="en-US" altLang="en-US">
                <a:solidFill>
                  <a:srgbClr val="7F7F7F"/>
                </a:solidFill>
                <a:latin typeface="Trebuchet MS" panose="020B0603020202020204" pitchFamily="34" charset="0"/>
              </a:rPr>
              <a:pPr/>
              <a:t>17</a:t>
            </a:fld>
            <a:endParaRPr lang="en-US" altLang="en-US">
              <a:solidFill>
                <a:srgbClr val="7F7F7F"/>
              </a:solidFill>
              <a:latin typeface="Trebuchet MS" panose="020B0603020202020204" pitchFamily="34" charset="0"/>
            </a:endParaRPr>
          </a:p>
        </p:txBody>
      </p:sp>
      <p:sp>
        <p:nvSpPr>
          <p:cNvPr id="22532" name="Rectangle 4">
            <a:extLst>
              <a:ext uri="{FF2B5EF4-FFF2-40B4-BE49-F238E27FC236}">
                <a16:creationId xmlns:a16="http://schemas.microsoft.com/office/drawing/2014/main" id="{4ED50036-C757-4AFF-A2AF-212947050345}"/>
              </a:ext>
            </a:extLst>
          </p:cNvPr>
          <p:cNvSpPr>
            <a:spLocks noChangeArrowheads="1"/>
          </p:cNvSpPr>
          <p:nvPr/>
        </p:nvSpPr>
        <p:spPr bwMode="auto">
          <a:xfrm>
            <a:off x="152400" y="1219200"/>
            <a:ext cx="8839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altLang="vi-VN" b="1">
                <a:solidFill>
                  <a:srgbClr val="0000FF"/>
                </a:solidFill>
                <a:latin typeface="Times New Roman" panose="02020603050405020304" pitchFamily="18" charset="0"/>
                <a:cs typeface="Times New Roman" panose="02020603050405020304" pitchFamily="18" charset="0"/>
              </a:rPr>
              <a:t>3. </a:t>
            </a:r>
            <a:r>
              <a:rPr lang="en-US" altLang="vi-VN" b="1">
                <a:solidFill>
                  <a:srgbClr val="0000FF"/>
                </a:solidFill>
                <a:latin typeface="Times New Roman" panose="02020603050405020304" pitchFamily="18" charset="0"/>
                <a:cs typeface="Times New Roman" panose="02020603050405020304" pitchFamily="18" charset="0"/>
              </a:rPr>
              <a:t>Nâng cao </a:t>
            </a:r>
            <a:r>
              <a:rPr lang="vi-VN" altLang="vi-VN" b="1">
                <a:solidFill>
                  <a:srgbClr val="0000FF"/>
                </a:solidFill>
                <a:latin typeface="Times New Roman" panose="02020603050405020304" pitchFamily="18" charset="0"/>
                <a:cs typeface="Times New Roman" panose="02020603050405020304" pitchFamily="18" charset="0"/>
              </a:rPr>
              <a:t>hiệu quả công tác quản lý nhà nước về đo lường: </a:t>
            </a:r>
            <a:endParaRPr lang="en-US" altLang="vi-VN"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vi-VN">
                <a:solidFill>
                  <a:srgbClr val="0000FF"/>
                </a:solidFill>
                <a:latin typeface="Times New Roman" panose="02020603050405020304" pitchFamily="18" charset="0"/>
                <a:cs typeface="Times New Roman" panose="02020603050405020304" pitchFamily="18" charset="0"/>
              </a:rPr>
              <a:t>- Tăng cường phối hợp giữa các </a:t>
            </a:r>
            <a:r>
              <a:rPr lang="en-US" altLang="vi-VN">
                <a:solidFill>
                  <a:srgbClr val="0000FF"/>
                </a:solidFill>
                <a:latin typeface="Times New Roman" panose="02020603050405020304" pitchFamily="18" charset="0"/>
                <a:cs typeface="Times New Roman" panose="02020603050405020304" pitchFamily="18" charset="0"/>
              </a:rPr>
              <a:t>b</a:t>
            </a:r>
            <a:r>
              <a:rPr lang="vi-VN" altLang="vi-VN">
                <a:solidFill>
                  <a:srgbClr val="0000FF"/>
                </a:solidFill>
                <a:latin typeface="Times New Roman" panose="02020603050405020304" pitchFamily="18" charset="0"/>
                <a:cs typeface="Times New Roman" panose="02020603050405020304" pitchFamily="18" charset="0"/>
              </a:rPr>
              <a:t>ộ, ngành, địa phương và doanh nghiêp về công tác quản lý hoạt động đo lường;</a:t>
            </a:r>
            <a:endParaRPr lang="en-US" altLang="vi-VN">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vi-VN">
                <a:solidFill>
                  <a:srgbClr val="0000FF"/>
                </a:solidFill>
                <a:latin typeface="Times New Roman" panose="02020603050405020304" pitchFamily="18" charset="0"/>
                <a:cs typeface="Times New Roman" panose="02020603050405020304" pitchFamily="18" charset="0"/>
              </a:rPr>
              <a:t>- Tăng cường </a:t>
            </a:r>
            <a:r>
              <a:rPr lang="en-US" altLang="vi-VN">
                <a:solidFill>
                  <a:srgbClr val="0000FF"/>
                </a:solidFill>
                <a:latin typeface="Times New Roman" panose="02020603050405020304" pitchFamily="18" charset="0"/>
                <a:cs typeface="Times New Roman" panose="02020603050405020304" pitchFamily="18" charset="0"/>
              </a:rPr>
              <a:t>công tác kiểm tra, đánh giá việc </a:t>
            </a:r>
            <a:r>
              <a:rPr lang="vi-VN" altLang="vi-VN">
                <a:solidFill>
                  <a:srgbClr val="0000FF"/>
                </a:solidFill>
                <a:latin typeface="Times New Roman" panose="02020603050405020304" pitchFamily="18" charset="0"/>
                <a:cs typeface="Times New Roman" panose="02020603050405020304" pitchFamily="18" charset="0"/>
              </a:rPr>
              <a:t>áp dụng bộ tiêu chí quốc gia đánh giá các lĩnh vực</a:t>
            </a:r>
            <a:r>
              <a:rPr lang="en-US" altLang="vi-VN">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vi-VN" altLang="vi-VN" b="1">
                <a:solidFill>
                  <a:srgbClr val="0000FF"/>
                </a:solidFill>
                <a:latin typeface="Times New Roman" panose="02020603050405020304" pitchFamily="18" charset="0"/>
                <a:cs typeface="Times New Roman" panose="02020603050405020304" pitchFamily="18" charset="0"/>
              </a:rPr>
              <a:t>4. Triển khai công tác hỗ trợ doanh nghiệp đảm bảo chất lượng sản phẩm hàng hóa:</a:t>
            </a:r>
            <a:endParaRPr lang="en-US" altLang="vi-VN"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vi-VN">
                <a:solidFill>
                  <a:srgbClr val="0000FF"/>
                </a:solidFill>
                <a:latin typeface="Times New Roman" panose="02020603050405020304" pitchFamily="18" charset="0"/>
                <a:cs typeface="Times New Roman" panose="02020603050405020304" pitchFamily="18" charset="0"/>
              </a:rPr>
              <a:t>- </a:t>
            </a:r>
            <a:r>
              <a:rPr lang="vi-VN" altLang="vi-VN">
                <a:solidFill>
                  <a:srgbClr val="0000FF"/>
                </a:solidFill>
                <a:latin typeface="Times New Roman" panose="02020603050405020304" pitchFamily="18" charset="0"/>
                <a:cs typeface="Times New Roman" panose="02020603050405020304" pitchFamily="18" charset="0"/>
              </a:rPr>
              <a:t>Hỗ trợ doanh nghiệp triển khai áp dụng Chương trình đảm bảo đo lường </a:t>
            </a:r>
            <a:r>
              <a:rPr lang="en-GB" altLang="vi-VN">
                <a:solidFill>
                  <a:srgbClr val="0000FF"/>
                </a:solidFill>
                <a:latin typeface="Times New Roman" panose="02020603050405020304" pitchFamily="18" charset="0"/>
                <a:cs typeface="Times New Roman" panose="02020603050405020304" pitchFamily="18" charset="0"/>
              </a:rPr>
              <a:t>thông qua hoạt động kiểm định, hiệu chuẩn, thử nghiệm phương tiện đo, chuẩn đo lường và hoạt động xây dựng phương pháp đo;</a:t>
            </a:r>
            <a:endParaRPr lang="vi-VN" altLang="vi-VN">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GB" altLang="vi-VN">
                <a:solidFill>
                  <a:srgbClr val="0000FF"/>
                </a:solidFill>
                <a:latin typeface="Times New Roman" panose="02020603050405020304" pitchFamily="18" charset="0"/>
                <a:cs typeface="Times New Roman" panose="02020603050405020304" pitchFamily="18" charset="0"/>
              </a:rPr>
              <a:t>- Hỗ trợ doanh nghiệp cung cấp dịch vụ kiểm định, hiệu chuẩn, thử nghiệm đáp ứng </a:t>
            </a:r>
            <a:r>
              <a:rPr lang="vi-VN" altLang="vi-VN">
                <a:solidFill>
                  <a:srgbClr val="0000FF"/>
                </a:solidFill>
                <a:latin typeface="Times New Roman" panose="02020603050405020304" pitchFamily="18" charset="0"/>
                <a:cs typeface="Times New Roman" panose="02020603050405020304" pitchFamily="18" charset="0"/>
              </a:rPr>
              <a:t>yêu cầu của bộ tiêu chí quốc gia đánh giá các lĩnh vực đo;</a:t>
            </a:r>
          </a:p>
          <a:p>
            <a:pPr algn="just">
              <a:spcBef>
                <a:spcPts val="600"/>
              </a:spcBef>
            </a:pPr>
            <a:r>
              <a:rPr lang="en-US" altLang="vi-VN">
                <a:solidFill>
                  <a:srgbClr val="0000FF"/>
                </a:solidFill>
                <a:latin typeface="Times New Roman" panose="02020603050405020304" pitchFamily="18" charset="0"/>
                <a:cs typeface="Times New Roman" panose="02020603050405020304" pitchFamily="18" charset="0"/>
              </a:rPr>
              <a:t>- </a:t>
            </a:r>
            <a:r>
              <a:rPr lang="vi-VN" altLang="vi-VN">
                <a:solidFill>
                  <a:srgbClr val="0000FF"/>
                </a:solidFill>
                <a:latin typeface="Times New Roman" panose="02020603050405020304" pitchFamily="18" charset="0"/>
                <a:cs typeface="Times New Roman" panose="02020603050405020304" pitchFamily="18" charset="0"/>
              </a:rPr>
              <a:t>Hỗ trợ doanh nghiệp tham gia nghiên cứu, ứng dụng công nghệ đo lường tiên tiến trong quá trình sản xuất theo quy định pháp luật hiện hành.</a:t>
            </a:r>
            <a:endParaRPr lang="en-US" altLang="vi-VN">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id="{314D969D-0C99-4584-88FA-678D255C84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B01E41-AC26-4EEC-848A-1D3C82566FDD}" type="slidenum">
              <a:rPr lang="en-US" altLang="en-US">
                <a:solidFill>
                  <a:srgbClr val="7F7F7F"/>
                </a:solidFill>
                <a:latin typeface="Trebuchet MS" panose="020B0603020202020204" pitchFamily="34" charset="0"/>
              </a:rPr>
              <a:pPr/>
              <a:t>18</a:t>
            </a:fld>
            <a:endParaRPr lang="en-US" altLang="en-US">
              <a:solidFill>
                <a:srgbClr val="7F7F7F"/>
              </a:solidFill>
              <a:latin typeface="Trebuchet MS" panose="020B0603020202020204" pitchFamily="34" charset="0"/>
            </a:endParaRPr>
          </a:p>
        </p:txBody>
      </p:sp>
      <p:sp>
        <p:nvSpPr>
          <p:cNvPr id="23556" name="Rectangle 4">
            <a:extLst>
              <a:ext uri="{FF2B5EF4-FFF2-40B4-BE49-F238E27FC236}">
                <a16:creationId xmlns:a16="http://schemas.microsoft.com/office/drawing/2014/main" id="{592BE5E4-DF57-4B83-9DF2-36DAA5707805}"/>
              </a:ext>
            </a:extLst>
          </p:cNvPr>
          <p:cNvSpPr>
            <a:spLocks noChangeArrowheads="1"/>
          </p:cNvSpPr>
          <p:nvPr/>
        </p:nvSpPr>
        <p:spPr bwMode="auto">
          <a:xfrm>
            <a:off x="152400" y="1200150"/>
            <a:ext cx="88392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5. Tăng cường hợp tác quốc tế:</a:t>
            </a:r>
            <a:endParaRPr lang="en-US" altLang="en-US"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 Tham gia tích cực vào hoạt động của các tổ chức quốc tế và khu vực về đo lường hiện Việt Nam là thành viên;</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 Đẩy mạnh trao đổi, hợp tác nghiên cứu, đào tạo, chuyển giao công nghệ với các </a:t>
            </a:r>
            <a:r>
              <a:rPr lang="en-US" altLang="en-US">
                <a:solidFill>
                  <a:srgbClr val="0000FF"/>
                </a:solidFill>
                <a:latin typeface="Times New Roman" panose="02020603050405020304" pitchFamily="18" charset="0"/>
                <a:cs typeface="Times New Roman" panose="02020603050405020304" pitchFamily="18" charset="0"/>
              </a:rPr>
              <a:t>c</a:t>
            </a:r>
            <a:r>
              <a:rPr lang="vi-VN" altLang="en-US">
                <a:solidFill>
                  <a:srgbClr val="0000FF"/>
                </a:solidFill>
                <a:latin typeface="Times New Roman" panose="02020603050405020304" pitchFamily="18" charset="0"/>
                <a:cs typeface="Times New Roman" panose="02020603050405020304" pitchFamily="18" charset="0"/>
              </a:rPr>
              <a:t>ơ quan</a:t>
            </a:r>
            <a:r>
              <a:rPr lang="en-US" altLang="en-US">
                <a:solidFill>
                  <a:srgbClr val="0000FF"/>
                </a:solidFill>
                <a:latin typeface="Times New Roman" panose="02020603050405020304" pitchFamily="18" charset="0"/>
                <a:cs typeface="Times New Roman" panose="02020603050405020304" pitchFamily="18" charset="0"/>
              </a:rPr>
              <a:t>, tổ chức</a:t>
            </a:r>
            <a:r>
              <a:rPr lang="vi-VN" altLang="en-US">
                <a:solidFill>
                  <a:srgbClr val="0000FF"/>
                </a:solidFill>
                <a:latin typeface="Times New Roman" panose="02020603050405020304" pitchFamily="18" charset="0"/>
                <a:cs typeface="Times New Roman" panose="02020603050405020304" pitchFamily="18" charset="0"/>
              </a:rPr>
              <a:t> đo lường các quốc gia/nền kinh tế trong khu vực và thế giới;</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 Mở rộng tham gia đàm phán, ký kết các thỏa thuận song phương và đa phương nhằm thừa nhận lẫn nhau kết quả đo, hiệu chuẩn, thử nghiệm phương tiện đo, sản phẩm hàng hóa tạo thuận lợi cho hoạt động thương mại.</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6. </a:t>
            </a:r>
            <a:r>
              <a:rPr lang="en-US" altLang="en-US" b="1">
                <a:solidFill>
                  <a:srgbClr val="0000FF"/>
                </a:solidFill>
                <a:latin typeface="Times New Roman" panose="02020603050405020304" pitchFamily="18" charset="0"/>
                <a:cs typeface="Times New Roman" panose="02020603050405020304" pitchFamily="18" charset="0"/>
              </a:rPr>
              <a:t>Tập trung đẩy mạnh </a:t>
            </a:r>
            <a:r>
              <a:rPr lang="vi-VN" altLang="en-US" b="1">
                <a:solidFill>
                  <a:srgbClr val="0000FF"/>
                </a:solidFill>
                <a:latin typeface="Times New Roman" panose="02020603050405020304" pitchFamily="18" charset="0"/>
                <a:cs typeface="Times New Roman" panose="02020603050405020304" pitchFamily="18" charset="0"/>
              </a:rPr>
              <a:t>công tác truyền thông </a:t>
            </a:r>
            <a:r>
              <a:rPr lang="en-US" altLang="en-US" b="1">
                <a:solidFill>
                  <a:srgbClr val="0000FF"/>
                </a:solidFill>
                <a:latin typeface="Times New Roman" panose="02020603050405020304" pitchFamily="18" charset="0"/>
                <a:cs typeface="Times New Roman" panose="02020603050405020304" pitchFamily="18" charset="0"/>
              </a:rPr>
              <a:t>về </a:t>
            </a:r>
            <a:r>
              <a:rPr lang="vi-VN" altLang="en-US" b="1">
                <a:solidFill>
                  <a:srgbClr val="0000FF"/>
                </a:solidFill>
                <a:latin typeface="Times New Roman" panose="02020603050405020304" pitchFamily="18" charset="0"/>
                <a:cs typeface="Times New Roman" panose="02020603050405020304" pitchFamily="18" charset="0"/>
              </a:rPr>
              <a:t>hoạt động đo lường:</a:t>
            </a:r>
            <a:endParaRPr lang="en-US" altLang="en-US"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 Tổ chức Diễn đàn đo lường doanh nghiệp Việt Nam thường niên, Hội nghị khoa học kỹ thuật đo lường toàn quốc định kỳ 5 năm và các Hội nghị, hội thảo liên quan;</a:t>
            </a:r>
            <a:r>
              <a:rPr lang="en-US" altLang="en-US">
                <a:solidFill>
                  <a:srgbClr val="0000FF"/>
                </a:solidFill>
                <a:latin typeface="Times New Roman" panose="02020603050405020304" pitchFamily="18" charset="0"/>
                <a:cs typeface="Times New Roman" panose="02020603050405020304" pitchFamily="18" charset="0"/>
              </a:rPr>
              <a:t> tổ chức thi đua, khen thưởng đối với tổ chức, cá nhân thực hiện tốt hoạt động đo lường;</a:t>
            </a: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 Đẩy mạnh công tác </a:t>
            </a:r>
            <a:r>
              <a:rPr lang="en-US" altLang="en-US">
                <a:solidFill>
                  <a:srgbClr val="0000FF"/>
                </a:solidFill>
                <a:latin typeface="Times New Roman" panose="02020603050405020304" pitchFamily="18" charset="0"/>
                <a:cs typeface="Times New Roman" panose="02020603050405020304" pitchFamily="18" charset="0"/>
              </a:rPr>
              <a:t>thông tin, </a:t>
            </a:r>
            <a:r>
              <a:rPr lang="vi-VN" altLang="en-US">
                <a:solidFill>
                  <a:srgbClr val="0000FF"/>
                </a:solidFill>
                <a:latin typeface="Times New Roman" panose="02020603050405020304" pitchFamily="18" charset="0"/>
                <a:cs typeface="Times New Roman" panose="02020603050405020304" pitchFamily="18" charset="0"/>
              </a:rPr>
              <a:t>tuyên truyền chính sách, pháp luật, nâng cao nhận thức của doanh nghiệp và xã hội về hoạt động đo lường</a:t>
            </a:r>
            <a:r>
              <a:rPr lang="en-US" altLang="en-US">
                <a:solidFill>
                  <a:srgbClr val="0000FF"/>
                </a:solidFill>
                <a:latin typeface="Times New Roman" panose="02020603050405020304" pitchFamily="18" charset="0"/>
                <a:cs typeface="Times New Roman" panose="02020603050405020304" pitchFamily="18" charset="0"/>
              </a:rPr>
              <a:t> nhằm </a:t>
            </a:r>
            <a:r>
              <a:rPr lang="vi-VN" altLang="en-US">
                <a:solidFill>
                  <a:srgbClr val="0000FF"/>
                </a:solidFill>
                <a:latin typeface="Times New Roman" panose="02020603050405020304" pitchFamily="18" charset="0"/>
                <a:cs typeface="Times New Roman" panose="02020603050405020304" pitchFamily="18" charset="0"/>
              </a:rPr>
              <a:t>nâng cao hiệu quả công tác quản lý nhà nước về đo lường.</a:t>
            </a:r>
            <a:endParaRPr lang="en-US"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a:extLst>
              <a:ext uri="{FF2B5EF4-FFF2-40B4-BE49-F238E27FC236}">
                <a16:creationId xmlns:a16="http://schemas.microsoft.com/office/drawing/2014/main" id="{CA9EDDD1-2477-4E49-9A97-4BC9D1CBCB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66D9C3-3A04-4232-801C-C30224FCFCEA}" type="slidenum">
              <a:rPr lang="en-US" altLang="en-US">
                <a:solidFill>
                  <a:srgbClr val="7F7F7F"/>
                </a:solidFill>
                <a:latin typeface="Trebuchet MS" panose="020B0603020202020204" pitchFamily="34" charset="0"/>
              </a:rPr>
              <a:pPr/>
              <a:t>19</a:t>
            </a:fld>
            <a:endParaRPr lang="en-US" altLang="en-US">
              <a:solidFill>
                <a:srgbClr val="7F7F7F"/>
              </a:solidFill>
              <a:latin typeface="Trebuchet MS" panose="020B0603020202020204" pitchFamily="34" charset="0"/>
            </a:endParaRPr>
          </a:p>
        </p:txBody>
      </p:sp>
      <p:sp>
        <p:nvSpPr>
          <p:cNvPr id="19460" name="Rectangle 4">
            <a:extLst>
              <a:ext uri="{FF2B5EF4-FFF2-40B4-BE49-F238E27FC236}">
                <a16:creationId xmlns:a16="http://schemas.microsoft.com/office/drawing/2014/main" id="{4A18A9FA-E1CF-4B82-B983-CEC950711612}"/>
              </a:ext>
            </a:extLst>
          </p:cNvPr>
          <p:cNvSpPr>
            <a:spLocks noChangeArrowheads="1"/>
          </p:cNvSpPr>
          <p:nvPr/>
        </p:nvSpPr>
        <p:spPr bwMode="auto">
          <a:xfrm>
            <a:off x="152400" y="1219200"/>
            <a:ext cx="8839200" cy="42322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defRPr/>
            </a:pPr>
            <a:r>
              <a:rPr lang="vi-VN" altLang="en-US" b="1" dirty="0">
                <a:solidFill>
                  <a:srgbClr val="0000FF"/>
                </a:solidFill>
                <a:latin typeface="Times New Roman" panose="02020603050405020304" pitchFamily="18" charset="0"/>
                <a:cs typeface="Times New Roman" panose="02020603050405020304" pitchFamily="18" charset="0"/>
              </a:rPr>
              <a:t>III. KINH PHÍ THỰC HIỆN ĐỀ ÁN:</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ts val="600"/>
              </a:spcBef>
              <a:defRPr/>
            </a:pPr>
            <a:r>
              <a:rPr lang="vi-VN" altLang="en-US" b="1" dirty="0">
                <a:solidFill>
                  <a:srgbClr val="0000FF"/>
                </a:solidFill>
                <a:latin typeface="Times New Roman" panose="02020603050405020304" pitchFamily="18" charset="0"/>
                <a:cs typeface="Times New Roman" panose="02020603050405020304" pitchFamily="18" charset="0"/>
              </a:rPr>
              <a:t>1. Nguồn kinh phí thực hiện </a:t>
            </a:r>
            <a:r>
              <a:rPr lang="en-US" altLang="en-US" b="1" dirty="0">
                <a:solidFill>
                  <a:srgbClr val="0000FF"/>
                </a:solidFill>
                <a:latin typeface="Times New Roman" panose="02020603050405020304" pitchFamily="18" charset="0"/>
                <a:cs typeface="Times New Roman" panose="02020603050405020304" pitchFamily="18" charset="0"/>
              </a:rPr>
              <a:t>Đ</a:t>
            </a:r>
            <a:r>
              <a:rPr lang="vi-VN" altLang="en-US" b="1" dirty="0">
                <a:solidFill>
                  <a:srgbClr val="0000FF"/>
                </a:solidFill>
                <a:latin typeface="Times New Roman" panose="02020603050405020304" pitchFamily="18" charset="0"/>
                <a:cs typeface="Times New Roman" panose="02020603050405020304" pitchFamily="18" charset="0"/>
              </a:rPr>
              <a:t>ề án</a:t>
            </a:r>
            <a:endParaRPr lang="en-US" altLang="en-US" b="1" dirty="0">
              <a:solidFill>
                <a:srgbClr val="0000FF"/>
              </a:solidFill>
              <a:latin typeface="Times New Roman" panose="02020603050405020304" pitchFamily="18" charset="0"/>
              <a:cs typeface="Times New Roman" panose="02020603050405020304" pitchFamily="18" charset="0"/>
            </a:endParaRPr>
          </a:p>
          <a:p>
            <a:pPr algn="just">
              <a:spcBef>
                <a:spcPts val="600"/>
              </a:spcBef>
              <a:defRPr/>
            </a:pPr>
            <a:r>
              <a:rPr lang="vi-VN" altLang="en-US" dirty="0">
                <a:solidFill>
                  <a:srgbClr val="0000FF"/>
                </a:solidFill>
                <a:latin typeface="Times New Roman" panose="02020603050405020304" pitchFamily="18" charset="0"/>
                <a:cs typeface="Times New Roman" panose="02020603050405020304" pitchFamily="18" charset="0"/>
              </a:rPr>
              <a:t>- Kinh phí thực hiện Đề án gồm kinh phí từ ngân sách nhà nước, đóng góp của doanh nghiệp và các nguồn hợp pháp khác.</a:t>
            </a:r>
            <a:endParaRPr lang="en-US" altLang="en-US" dirty="0">
              <a:solidFill>
                <a:srgbClr val="0000FF"/>
              </a:solidFill>
              <a:latin typeface="Times New Roman" panose="02020603050405020304" pitchFamily="18" charset="0"/>
              <a:cs typeface="Times New Roman" panose="02020603050405020304" pitchFamily="18" charset="0"/>
            </a:endParaRPr>
          </a:p>
          <a:p>
            <a:pPr marL="285750" indent="-285750" algn="just">
              <a:spcBef>
                <a:spcPts val="600"/>
              </a:spcBef>
              <a:buFontTx/>
              <a:buChar char="-"/>
              <a:defRPr/>
            </a:pPr>
            <a:r>
              <a:rPr lang="vi-VN" altLang="en-US" dirty="0">
                <a:solidFill>
                  <a:srgbClr val="0000FF"/>
                </a:solidFill>
                <a:latin typeface="Times New Roman" panose="02020603050405020304" pitchFamily="18" charset="0"/>
                <a:cs typeface="Times New Roman" panose="02020603050405020304" pitchFamily="18" charset="0"/>
              </a:rPr>
              <a:t>Nguồn kinh phí chi thường xuyên ngân sách nhà nước để thực hiện các nhiệm vụ: </a:t>
            </a:r>
          </a:p>
          <a:p>
            <a:pPr algn="just">
              <a:spcBef>
                <a:spcPts val="600"/>
              </a:spcBef>
              <a:defRPr/>
            </a:pPr>
            <a:r>
              <a:rPr lang="vi-VN" altLang="en-US" i="1" dirty="0">
                <a:solidFill>
                  <a:srgbClr val="0000FF"/>
                </a:solidFill>
                <a:latin typeface="Times New Roman" panose="02020603050405020304" pitchFamily="18" charset="0"/>
                <a:cs typeface="Times New Roman" panose="02020603050405020304" pitchFamily="18" charset="0"/>
              </a:rPr>
              <a:t>      Đổi mới, sửa đổi chính sách tạo thuận lợi hoạt động đo lường hỗ trợ doanh nghiệp; Tăng cường phát triển hạ tầng đo lường quốc gia; </a:t>
            </a:r>
            <a:r>
              <a:rPr lang="en-US" altLang="en-US" i="1" dirty="0" err="1">
                <a:solidFill>
                  <a:srgbClr val="0000FF"/>
                </a:solidFill>
                <a:latin typeface="Times New Roman" panose="02020603050405020304" pitchFamily="18" charset="0"/>
                <a:cs typeface="Times New Roman" panose="02020603050405020304" pitchFamily="18" charset="0"/>
              </a:rPr>
              <a:t>Nâng</a:t>
            </a: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err="1">
                <a:solidFill>
                  <a:srgbClr val="0000FF"/>
                </a:solidFill>
                <a:latin typeface="Times New Roman" panose="02020603050405020304" pitchFamily="18" charset="0"/>
                <a:cs typeface="Times New Roman" panose="02020603050405020304" pitchFamily="18" charset="0"/>
              </a:rPr>
              <a:t>cao</a:t>
            </a:r>
            <a:r>
              <a:rPr lang="en-US" altLang="en-US" i="1" dirty="0">
                <a:solidFill>
                  <a:srgbClr val="0000FF"/>
                </a:solidFill>
                <a:latin typeface="Times New Roman" panose="02020603050405020304" pitchFamily="18" charset="0"/>
                <a:cs typeface="Times New Roman" panose="02020603050405020304" pitchFamily="18" charset="0"/>
              </a:rPr>
              <a:t> </a:t>
            </a:r>
            <a:r>
              <a:rPr lang="vi-VN" altLang="en-US" i="1" dirty="0">
                <a:solidFill>
                  <a:srgbClr val="0000FF"/>
                </a:solidFill>
                <a:latin typeface="Times New Roman" panose="02020603050405020304" pitchFamily="18" charset="0"/>
                <a:cs typeface="Times New Roman" panose="02020603050405020304" pitchFamily="18" charset="0"/>
              </a:rPr>
              <a:t>hiệu quả công tác quản lý nhà nước về đo lường; Hỗ trợ doanh nghiệp đảm bảo chất lượng sản phẩm hàng hóa; Tăng cường hợp tác quốc tế; </a:t>
            </a:r>
            <a:r>
              <a:rPr lang="en-US" altLang="en-US" i="1" dirty="0" err="1">
                <a:solidFill>
                  <a:srgbClr val="0000FF"/>
                </a:solidFill>
                <a:latin typeface="Times New Roman" panose="02020603050405020304" pitchFamily="18" charset="0"/>
                <a:cs typeface="Times New Roman" panose="02020603050405020304" pitchFamily="18" charset="0"/>
              </a:rPr>
              <a:t>Đẩy</a:t>
            </a: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err="1">
                <a:solidFill>
                  <a:srgbClr val="0000FF"/>
                </a:solidFill>
                <a:latin typeface="Times New Roman" panose="02020603050405020304" pitchFamily="18" charset="0"/>
                <a:cs typeface="Times New Roman" panose="02020603050405020304" pitchFamily="18" charset="0"/>
              </a:rPr>
              <a:t>mạnh</a:t>
            </a:r>
            <a:r>
              <a:rPr lang="vi-VN" altLang="en-US" i="1" dirty="0">
                <a:solidFill>
                  <a:srgbClr val="0000FF"/>
                </a:solidFill>
                <a:latin typeface="Times New Roman" panose="02020603050405020304" pitchFamily="18" charset="0"/>
                <a:cs typeface="Times New Roman" panose="02020603050405020304" pitchFamily="18" charset="0"/>
              </a:rPr>
              <a:t> công tác truyền thông </a:t>
            </a:r>
            <a:r>
              <a:rPr lang="en-US" altLang="en-US" i="1" dirty="0" err="1">
                <a:solidFill>
                  <a:srgbClr val="0000FF"/>
                </a:solidFill>
                <a:latin typeface="Times New Roman" panose="02020603050405020304" pitchFamily="18" charset="0"/>
                <a:cs typeface="Times New Roman" panose="02020603050405020304" pitchFamily="18" charset="0"/>
              </a:rPr>
              <a:t>về</a:t>
            </a:r>
            <a:r>
              <a:rPr lang="en-US" altLang="en-US" i="1" dirty="0">
                <a:solidFill>
                  <a:srgbClr val="0000FF"/>
                </a:solidFill>
                <a:latin typeface="Times New Roman" panose="02020603050405020304" pitchFamily="18" charset="0"/>
                <a:cs typeface="Times New Roman" panose="02020603050405020304" pitchFamily="18" charset="0"/>
              </a:rPr>
              <a:t> </a:t>
            </a:r>
            <a:r>
              <a:rPr lang="vi-VN" altLang="en-US" i="1" dirty="0">
                <a:solidFill>
                  <a:srgbClr val="0000FF"/>
                </a:solidFill>
                <a:latin typeface="Times New Roman" panose="02020603050405020304" pitchFamily="18" charset="0"/>
                <a:cs typeface="Times New Roman" panose="02020603050405020304" pitchFamily="18" charset="0"/>
              </a:rPr>
              <a:t>hoạt động đo lường.</a:t>
            </a:r>
            <a:endParaRPr lang="en-US" altLang="en-US" i="1" dirty="0">
              <a:solidFill>
                <a:srgbClr val="0000FF"/>
              </a:solidFill>
              <a:latin typeface="Times New Roman" panose="02020603050405020304" pitchFamily="18" charset="0"/>
              <a:cs typeface="Times New Roman" panose="02020603050405020304" pitchFamily="18" charset="0"/>
            </a:endParaRPr>
          </a:p>
          <a:p>
            <a:pPr algn="just">
              <a:spcBef>
                <a:spcPts val="600"/>
              </a:spcBef>
              <a:defRPr/>
            </a:pPr>
            <a:r>
              <a:rPr lang="vi-VN" altLang="en-US" dirty="0">
                <a:solidFill>
                  <a:srgbClr val="0000FF"/>
                </a:solidFill>
                <a:latin typeface="Times New Roman" panose="02020603050405020304" pitchFamily="18" charset="0"/>
                <a:cs typeface="Times New Roman" panose="02020603050405020304" pitchFamily="18" charset="0"/>
              </a:rPr>
              <a:t> - Nguồn kinh phí chi đầu tư phát triển từ ngân sách nhà nước để thực hiện nhiệm vụ: </a:t>
            </a:r>
          </a:p>
          <a:p>
            <a:pPr algn="just">
              <a:spcBef>
                <a:spcPts val="600"/>
              </a:spcBef>
              <a:defRPr/>
            </a:pPr>
            <a:r>
              <a:rPr lang="vi-VN" altLang="en-US" i="1" dirty="0">
                <a:solidFill>
                  <a:srgbClr val="0000FF"/>
                </a:solidFill>
                <a:latin typeface="Times New Roman" panose="02020603050405020304" pitchFamily="18" charset="0"/>
                <a:cs typeface="Times New Roman" panose="02020603050405020304" pitchFamily="18" charset="0"/>
              </a:rPr>
              <a:t>     Đầu tư phát triển hạ tầng đo lường quốc gia.</a:t>
            </a:r>
            <a:endParaRPr lang="en-US" altLang="en-US" i="1" dirty="0">
              <a:solidFill>
                <a:srgbClr val="0000FF"/>
              </a:solidFill>
              <a:latin typeface="Times New Roman" panose="02020603050405020304" pitchFamily="18" charset="0"/>
              <a:cs typeface="Times New Roman" panose="02020603050405020304" pitchFamily="18" charset="0"/>
            </a:endParaRPr>
          </a:p>
          <a:p>
            <a:pPr>
              <a:spcBef>
                <a:spcPts val="600"/>
              </a:spcBef>
              <a:defRPr/>
            </a:pPr>
            <a:r>
              <a:rPr lang="vi-VN" altLang="en-US" b="1" dirty="0">
                <a:solidFill>
                  <a:srgbClr val="0000FF"/>
                </a:solidFill>
                <a:latin typeface="Times New Roman" panose="02020603050405020304" pitchFamily="18" charset="0"/>
                <a:cs typeface="Times New Roman" panose="02020603050405020304" pitchFamily="18" charset="0"/>
              </a:rPr>
              <a:t>2. Quản lý, sử dụng kinh phí ngân sách nhà nước thực hiện các nhiệm vụ của Đề án áp dụng theo quy định </a:t>
            </a:r>
            <a:r>
              <a:rPr lang="en-US" altLang="en-US" b="1" dirty="0" err="1">
                <a:solidFill>
                  <a:srgbClr val="0000FF"/>
                </a:solidFill>
                <a:latin typeface="Times New Roman" panose="02020603050405020304" pitchFamily="18" charset="0"/>
                <a:cs typeface="Times New Roman" panose="02020603050405020304" pitchFamily="18" charset="0"/>
              </a:rPr>
              <a:t>pháp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luật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về</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ngân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sách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nước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định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quan</a:t>
            </a:r>
            <a:r>
              <a:rPr lang="vi-VN" altLang="en-US" b="1" dirty="0">
                <a:solidFill>
                  <a:srgbClr val="0000FF"/>
                </a:solidFill>
                <a:latin typeface="Times New Roman" panose="02020603050405020304" pitchFamily="18" charset="0"/>
                <a:cs typeface="Times New Roman" panose="02020603050405020304" pitchFamily="18" charset="0"/>
              </a:rPr>
              <a: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a:extLst>
              <a:ext uri="{FF2B5EF4-FFF2-40B4-BE49-F238E27FC236}">
                <a16:creationId xmlns:a16="http://schemas.microsoft.com/office/drawing/2014/main" id="{7CC37FE3-40D7-4770-8C49-E074B132DCD1}"/>
              </a:ext>
            </a:extLst>
          </p:cNvPr>
          <p:cNvSpPr>
            <a:spLocks noChangeArrowheads="1"/>
          </p:cNvSpPr>
          <p:nvPr/>
        </p:nvSpPr>
        <p:spPr bwMode="auto">
          <a:xfrm>
            <a:off x="-34925" y="1219200"/>
            <a:ext cx="917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79388" algn="l"/>
              </a:tabLst>
              <a:defRPr>
                <a:solidFill>
                  <a:schemeClr val="tx1"/>
                </a:solidFill>
                <a:latin typeface="Arial" panose="020B0604020202020204" pitchFamily="34" charset="0"/>
                <a:cs typeface="Arial" panose="020B0604020202020204" pitchFamily="34" charset="0"/>
              </a:defRPr>
            </a:lvl1pPr>
            <a:lvl2pPr marL="742950" indent="-285750">
              <a:tabLst>
                <a:tab pos="179388" algn="l"/>
              </a:tabLst>
              <a:defRPr>
                <a:solidFill>
                  <a:schemeClr val="tx1"/>
                </a:solidFill>
                <a:latin typeface="Arial" panose="020B0604020202020204" pitchFamily="34" charset="0"/>
                <a:cs typeface="Arial" panose="020B0604020202020204" pitchFamily="34" charset="0"/>
              </a:defRPr>
            </a:lvl2pPr>
            <a:lvl3pPr marL="1143000" indent="-228600">
              <a:tabLst>
                <a:tab pos="179388" algn="l"/>
              </a:tabLst>
              <a:defRPr>
                <a:solidFill>
                  <a:schemeClr val="tx1"/>
                </a:solidFill>
                <a:latin typeface="Arial" panose="020B0604020202020204" pitchFamily="34" charset="0"/>
                <a:cs typeface="Arial" panose="020B0604020202020204" pitchFamily="34" charset="0"/>
              </a:defRPr>
            </a:lvl3pPr>
            <a:lvl4pPr marL="1600200" indent="-228600">
              <a:tabLst>
                <a:tab pos="179388" algn="l"/>
              </a:tabLst>
              <a:defRPr>
                <a:solidFill>
                  <a:schemeClr val="tx1"/>
                </a:solidFill>
                <a:latin typeface="Arial" panose="020B0604020202020204" pitchFamily="34" charset="0"/>
                <a:cs typeface="Arial" panose="020B0604020202020204" pitchFamily="34" charset="0"/>
              </a:defRPr>
            </a:lvl4pPr>
            <a:lvl5pPr marL="2057400" indent="-228600">
              <a:tabLst>
                <a:tab pos="179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9pPr>
          </a:lstStyle>
          <a:p>
            <a:pPr algn="ctr"/>
            <a:r>
              <a:rPr lang="en-US" altLang="en-US" sz="2400" b="1">
                <a:solidFill>
                  <a:srgbClr val="0000FF"/>
                </a:solidFill>
                <a:latin typeface="Times New Roman" panose="02020603050405020304" pitchFamily="18" charset="0"/>
                <a:cs typeface="Times New Roman" panose="02020603050405020304" pitchFamily="18" charset="0"/>
              </a:rPr>
              <a:t>NỘI DUNG</a:t>
            </a:r>
          </a:p>
        </p:txBody>
      </p:sp>
      <p:sp>
        <p:nvSpPr>
          <p:cNvPr id="9220" name="Rectangle 7">
            <a:extLst>
              <a:ext uri="{FF2B5EF4-FFF2-40B4-BE49-F238E27FC236}">
                <a16:creationId xmlns:a16="http://schemas.microsoft.com/office/drawing/2014/main" id="{A2409412-5CCF-4C36-B63E-4CAEC2165591}"/>
              </a:ext>
            </a:extLst>
          </p:cNvPr>
          <p:cNvSpPr>
            <a:spLocks noChangeArrowheads="1"/>
          </p:cNvSpPr>
          <p:nvPr/>
        </p:nvSpPr>
        <p:spPr bwMode="auto">
          <a:xfrm>
            <a:off x="304800" y="1905000"/>
            <a:ext cx="8534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79388" algn="l"/>
              </a:tabLst>
              <a:defRPr>
                <a:solidFill>
                  <a:schemeClr val="tx1"/>
                </a:solidFill>
                <a:latin typeface="Arial" panose="020B0604020202020204" pitchFamily="34" charset="0"/>
                <a:cs typeface="Arial" panose="020B0604020202020204" pitchFamily="34" charset="0"/>
              </a:defRPr>
            </a:lvl1pPr>
            <a:lvl2pPr marL="742950" indent="-285750">
              <a:tabLst>
                <a:tab pos="179388" algn="l"/>
              </a:tabLst>
              <a:defRPr>
                <a:solidFill>
                  <a:schemeClr val="tx1"/>
                </a:solidFill>
                <a:latin typeface="Arial" panose="020B0604020202020204" pitchFamily="34" charset="0"/>
                <a:cs typeface="Arial" panose="020B0604020202020204" pitchFamily="34" charset="0"/>
              </a:defRPr>
            </a:lvl2pPr>
            <a:lvl3pPr marL="1143000" indent="-228600">
              <a:tabLst>
                <a:tab pos="179388" algn="l"/>
              </a:tabLst>
              <a:defRPr>
                <a:solidFill>
                  <a:schemeClr val="tx1"/>
                </a:solidFill>
                <a:latin typeface="Arial" panose="020B0604020202020204" pitchFamily="34" charset="0"/>
                <a:cs typeface="Arial" panose="020B0604020202020204" pitchFamily="34" charset="0"/>
              </a:defRPr>
            </a:lvl3pPr>
            <a:lvl4pPr marL="1600200" indent="-228600">
              <a:tabLst>
                <a:tab pos="179388" algn="l"/>
              </a:tabLst>
              <a:defRPr>
                <a:solidFill>
                  <a:schemeClr val="tx1"/>
                </a:solidFill>
                <a:latin typeface="Arial" panose="020B0604020202020204" pitchFamily="34" charset="0"/>
                <a:cs typeface="Arial" panose="020B0604020202020204" pitchFamily="34" charset="0"/>
              </a:defRPr>
            </a:lvl4pPr>
            <a:lvl5pPr marL="2057400" indent="-228600">
              <a:tabLst>
                <a:tab pos="179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9pPr>
          </a:lstStyle>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1. V</a:t>
            </a:r>
            <a:r>
              <a:rPr lang="vi-VN" altLang="vi-VN" sz="2000" b="1" dirty="0">
                <a:solidFill>
                  <a:srgbClr val="0000FF"/>
                </a:solidFill>
                <a:latin typeface="Times New Roman" panose="02020603050405020304" pitchFamily="18" charset="0"/>
                <a:cs typeface="Times New Roman" panose="02020603050405020304" pitchFamily="18" charset="0"/>
              </a:rPr>
              <a:t>ai trò hoạt động đo lường</a:t>
            </a:r>
            <a:r>
              <a:rPr lang="en-US" altLang="vi-VN" sz="2000" b="1" dirty="0">
                <a:solidFill>
                  <a:srgbClr val="0000FF"/>
                </a:solidFill>
                <a:latin typeface="Times New Roman" panose="02020603050405020304" pitchFamily="18" charset="0"/>
                <a:cs typeface="Times New Roman" panose="02020603050405020304" pitchFamily="18" charset="0"/>
              </a:rPr>
              <a:t> </a:t>
            </a:r>
            <a:r>
              <a:rPr lang="vi-VN" altLang="vi-VN" sz="2000" b="1" dirty="0">
                <a:solidFill>
                  <a:srgbClr val="0000FF"/>
                </a:solidFill>
                <a:latin typeface="Times New Roman" panose="02020603050405020304" pitchFamily="18" charset="0"/>
                <a:cs typeface="Times New Roman" panose="02020603050405020304" pitchFamily="18" charset="0"/>
              </a:rPr>
              <a:t>trong phát triển </a:t>
            </a:r>
            <a:r>
              <a:rPr lang="en-US" altLang="vi-VN" sz="2000" b="1" dirty="0">
                <a:solidFill>
                  <a:srgbClr val="0000FF"/>
                </a:solidFill>
                <a:latin typeface="Times New Roman" panose="02020603050405020304" pitchFamily="18" charset="0"/>
                <a:cs typeface="Times New Roman" panose="02020603050405020304" pitchFamily="18" charset="0"/>
              </a:rPr>
              <a:t>KT-XH</a:t>
            </a:r>
            <a:r>
              <a:rPr lang="vi-VN" altLang="vi-VN" sz="2000" b="1" dirty="0">
                <a:solidFill>
                  <a:srgbClr val="0000FF"/>
                </a:solidFill>
                <a:latin typeface="Times New Roman" panose="02020603050405020304" pitchFamily="18" charset="0"/>
                <a:cs typeface="Times New Roman" panose="02020603050405020304" pitchFamily="18" charset="0"/>
              </a:rPr>
              <a:t>,</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hội</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nhập</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quốc</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tế</a:t>
            </a:r>
            <a:r>
              <a:rPr lang="en-US" altLang="vi-VN" sz="2000" b="1" dirty="0">
                <a:solidFill>
                  <a:srgbClr val="0000FF"/>
                </a:solidFill>
                <a:latin typeface="Times New Roman" panose="02020603050405020304" pitchFamily="18" charset="0"/>
                <a:cs typeface="Times New Roman" panose="02020603050405020304" pitchFamily="18" charset="0"/>
              </a:rPr>
              <a:t>.</a:t>
            </a:r>
          </a:p>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2. H</a:t>
            </a:r>
            <a:r>
              <a:rPr lang="vi-VN" altLang="vi-VN" sz="2000" b="1" dirty="0">
                <a:solidFill>
                  <a:srgbClr val="0000FF"/>
                </a:solidFill>
                <a:latin typeface="Times New Roman" panose="02020603050405020304" pitchFamily="18" charset="0"/>
                <a:cs typeface="Times New Roman" panose="02020603050405020304" pitchFamily="18" charset="0"/>
              </a:rPr>
              <a:t>ệ thống đo lường quốc gia </a:t>
            </a:r>
            <a:r>
              <a:rPr lang="en-US" altLang="vi-VN" sz="2000" b="1" dirty="0">
                <a:solidFill>
                  <a:srgbClr val="0000FF"/>
                </a:solidFill>
                <a:latin typeface="Times New Roman" panose="02020603050405020304" pitchFamily="18" charset="0"/>
                <a:cs typeface="Times New Roman" panose="02020603050405020304" pitchFamily="18" charset="0"/>
              </a:rPr>
              <a:t>V</a:t>
            </a:r>
            <a:r>
              <a:rPr lang="vi-VN" altLang="vi-VN" sz="2000" b="1" dirty="0">
                <a:solidFill>
                  <a:srgbClr val="0000FF"/>
                </a:solidFill>
                <a:latin typeface="Times New Roman" panose="02020603050405020304" pitchFamily="18" charset="0"/>
                <a:cs typeface="Times New Roman" panose="02020603050405020304" pitchFamily="18" charset="0"/>
              </a:rPr>
              <a:t>iệt </a:t>
            </a:r>
            <a:r>
              <a:rPr lang="en-US" altLang="vi-VN" sz="2000" b="1" dirty="0">
                <a:solidFill>
                  <a:srgbClr val="0000FF"/>
                </a:solidFill>
                <a:latin typeface="Times New Roman" panose="02020603050405020304" pitchFamily="18" charset="0"/>
                <a:cs typeface="Times New Roman" panose="02020603050405020304" pitchFamily="18" charset="0"/>
              </a:rPr>
              <a:t>N</a:t>
            </a:r>
            <a:r>
              <a:rPr lang="vi-VN" altLang="vi-VN" sz="2000" b="1" dirty="0">
                <a:solidFill>
                  <a:srgbClr val="0000FF"/>
                </a:solidFill>
                <a:latin typeface="Times New Roman" panose="02020603050405020304" pitchFamily="18" charset="0"/>
                <a:cs typeface="Times New Roman" panose="02020603050405020304" pitchFamily="18" charset="0"/>
              </a:rPr>
              <a:t>am</a:t>
            </a:r>
            <a:r>
              <a:rPr lang="en-US" altLang="vi-VN" sz="2000" b="1" dirty="0">
                <a:solidFill>
                  <a:srgbClr val="0000FF"/>
                </a:solidFill>
                <a:latin typeface="Times New Roman" panose="02020603050405020304" pitchFamily="18" charset="0"/>
                <a:cs typeface="Times New Roman" panose="02020603050405020304" pitchFamily="18" charset="0"/>
              </a:rPr>
              <a:t>.</a:t>
            </a:r>
            <a:r>
              <a:rPr lang="vi-VN" altLang="vi-VN" sz="2000" b="1" dirty="0">
                <a:solidFill>
                  <a:srgbClr val="0000FF"/>
                </a:solidFill>
                <a:latin typeface="Times New Roman" panose="02020603050405020304" pitchFamily="18" charset="0"/>
                <a:cs typeface="Times New Roman" panose="02020603050405020304" pitchFamily="18" charset="0"/>
              </a:rPr>
              <a:t> </a:t>
            </a:r>
            <a:endParaRPr lang="en-US" altLang="vi-VN" sz="2000" b="1" dirty="0">
              <a:solidFill>
                <a:srgbClr val="0000FF"/>
              </a:solidFill>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3. </a:t>
            </a:r>
            <a:r>
              <a:rPr lang="en-US" altLang="vi-VN" sz="2000" b="1" dirty="0" err="1">
                <a:solidFill>
                  <a:srgbClr val="0000FF"/>
                </a:solidFill>
                <a:latin typeface="Times New Roman" panose="02020603050405020304" pitchFamily="18" charset="0"/>
                <a:cs typeface="Times New Roman" panose="02020603050405020304" pitchFamily="18" charset="0"/>
              </a:rPr>
              <a:t>Giới</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thiệu</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Đề</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án</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đo</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lường</a:t>
            </a:r>
            <a:r>
              <a:rPr lang="en-US" altLang="vi-VN" sz="2000" b="1" dirty="0">
                <a:solidFill>
                  <a:srgbClr val="0000FF"/>
                </a:solidFill>
                <a:latin typeface="Times New Roman" panose="02020603050405020304" pitchFamily="18" charset="0"/>
                <a:cs typeface="Times New Roman" panose="02020603050405020304" pitchFamily="18" charset="0"/>
              </a:rPr>
              <a:t> 996.</a:t>
            </a:r>
          </a:p>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4. C</a:t>
            </a:r>
            <a:r>
              <a:rPr lang="vi-VN" altLang="vi-VN" sz="2000" b="1" dirty="0">
                <a:solidFill>
                  <a:srgbClr val="0000FF"/>
                </a:solidFill>
                <a:latin typeface="Times New Roman" panose="02020603050405020304" pitchFamily="18" charset="0"/>
                <a:cs typeface="Times New Roman" panose="02020603050405020304" pitchFamily="18" charset="0"/>
              </a:rPr>
              <a:t>ăn cứ pháp lý triển khai </a:t>
            </a:r>
            <a:r>
              <a:rPr lang="en-US" altLang="vi-VN" sz="2000" b="1" dirty="0">
                <a:solidFill>
                  <a:srgbClr val="0000FF"/>
                </a:solidFill>
                <a:latin typeface="Times New Roman" panose="02020603050405020304" pitchFamily="18" charset="0"/>
                <a:cs typeface="Times New Roman" panose="02020603050405020304" pitchFamily="18" charset="0"/>
              </a:rPr>
              <a:t>Đ</a:t>
            </a:r>
            <a:r>
              <a:rPr lang="vi-VN" altLang="vi-VN" sz="2000" b="1" dirty="0">
                <a:solidFill>
                  <a:srgbClr val="0000FF"/>
                </a:solidFill>
                <a:latin typeface="Times New Roman" panose="02020603050405020304" pitchFamily="18" charset="0"/>
                <a:cs typeface="Times New Roman" panose="02020603050405020304" pitchFamily="18" charset="0"/>
              </a:rPr>
              <a:t>ề án</a:t>
            </a:r>
            <a:r>
              <a:rPr lang="en-US" altLang="vi-VN" sz="2000" b="1" dirty="0">
                <a:solidFill>
                  <a:srgbClr val="0000FF"/>
                </a:solidFill>
                <a:latin typeface="Times New Roman" panose="02020603050405020304" pitchFamily="18" charset="0"/>
                <a:cs typeface="Times New Roman" panose="02020603050405020304" pitchFamily="18" charset="0"/>
              </a:rPr>
              <a:t>.</a:t>
            </a:r>
          </a:p>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5. </a:t>
            </a:r>
            <a:r>
              <a:rPr lang="en-US" altLang="vi-VN" sz="2000" b="1" dirty="0" err="1">
                <a:solidFill>
                  <a:srgbClr val="0000FF"/>
                </a:solidFill>
                <a:latin typeface="Times New Roman" panose="02020603050405020304" pitchFamily="18" charset="0"/>
                <a:cs typeface="Times New Roman" panose="02020603050405020304" pitchFamily="18" charset="0"/>
              </a:rPr>
              <a:t>Kế</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hoạch</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triển</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khai</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thực</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hiện</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Đề</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án</a:t>
            </a:r>
            <a:r>
              <a:rPr lang="en-US" altLang="vi-VN" sz="2000" b="1" dirty="0">
                <a:solidFill>
                  <a:srgbClr val="0000FF"/>
                </a:solidFill>
                <a:latin typeface="Times New Roman" panose="02020603050405020304" pitchFamily="18" charset="0"/>
                <a:cs typeface="Times New Roman" panose="02020603050405020304" pitchFamily="18" charset="0"/>
              </a:rPr>
              <a:t>. </a:t>
            </a:r>
          </a:p>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6. P</a:t>
            </a:r>
            <a:r>
              <a:rPr lang="vi-VN" altLang="vi-VN" sz="2000" b="1" dirty="0">
                <a:solidFill>
                  <a:srgbClr val="0000FF"/>
                </a:solidFill>
                <a:latin typeface="Times New Roman" panose="02020603050405020304" pitchFamily="18" charset="0"/>
                <a:cs typeface="Times New Roman" panose="02020603050405020304" pitchFamily="18" charset="0"/>
              </a:rPr>
              <a:t>hương án triển khai các nhiệm vụ </a:t>
            </a:r>
            <a:r>
              <a:rPr lang="en-US" altLang="vi-VN" sz="2000" b="1" dirty="0" err="1">
                <a:solidFill>
                  <a:srgbClr val="0000FF"/>
                </a:solidFill>
                <a:latin typeface="Times New Roman" panose="02020603050405020304" pitchFamily="18" charset="0"/>
                <a:cs typeface="Times New Roman" panose="02020603050405020304" pitchFamily="18" charset="0"/>
              </a:rPr>
              <a:t>của</a:t>
            </a:r>
            <a:r>
              <a:rPr lang="en-US" altLang="vi-VN" sz="2000" b="1" dirty="0">
                <a:solidFill>
                  <a:srgbClr val="0000FF"/>
                </a:solidFill>
                <a:latin typeface="Times New Roman" panose="02020603050405020304" pitchFamily="18" charset="0"/>
                <a:cs typeface="Times New Roman" panose="02020603050405020304" pitchFamily="18" charset="0"/>
              </a:rPr>
              <a:t> Đ</a:t>
            </a:r>
            <a:r>
              <a:rPr lang="vi-VN" altLang="vi-VN" sz="2000" b="1" dirty="0">
                <a:solidFill>
                  <a:srgbClr val="0000FF"/>
                </a:solidFill>
                <a:latin typeface="Times New Roman" panose="02020603050405020304" pitchFamily="18" charset="0"/>
                <a:cs typeface="Times New Roman" panose="02020603050405020304" pitchFamily="18" charset="0"/>
              </a:rPr>
              <a:t>ề án</a:t>
            </a:r>
            <a:r>
              <a:rPr lang="en-US" altLang="vi-VN" sz="2000" b="1" dirty="0">
                <a:solidFill>
                  <a:srgbClr val="0000FF"/>
                </a:solidFill>
                <a:latin typeface="Times New Roman" panose="02020603050405020304" pitchFamily="18" charset="0"/>
                <a:cs typeface="Times New Roman" panose="02020603050405020304" pitchFamily="18" charset="0"/>
              </a:rPr>
              <a:t>.</a:t>
            </a:r>
          </a:p>
          <a:p>
            <a:pPr>
              <a:lnSpc>
                <a:spcPct val="150000"/>
              </a:lnSpc>
              <a:spcBef>
                <a:spcPts val="600"/>
              </a:spcBef>
              <a:spcAft>
                <a:spcPts val="600"/>
              </a:spcAft>
            </a:pPr>
            <a:r>
              <a:rPr lang="en-US" altLang="vi-VN" sz="2000" b="1" dirty="0">
                <a:solidFill>
                  <a:srgbClr val="0000FF"/>
                </a:solidFill>
                <a:latin typeface="Times New Roman" panose="02020603050405020304" pitchFamily="18" charset="0"/>
                <a:cs typeface="Times New Roman" panose="02020603050405020304" pitchFamily="18" charset="0"/>
              </a:rPr>
              <a:t>7. </a:t>
            </a:r>
            <a:r>
              <a:rPr lang="en-US" altLang="vi-VN" sz="2000" b="1" dirty="0" err="1">
                <a:solidFill>
                  <a:srgbClr val="0000FF"/>
                </a:solidFill>
                <a:latin typeface="Times New Roman" panose="02020603050405020304" pitchFamily="18" charset="0"/>
                <a:cs typeface="Times New Roman" panose="02020603050405020304" pitchFamily="18" charset="0"/>
              </a:rPr>
              <a:t>Kết</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luận</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và</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kiến</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nghị</a:t>
            </a:r>
            <a:endParaRPr lang="en-US" altLang="vi-VN" sz="2000" b="1" dirty="0">
              <a:solidFill>
                <a:srgbClr val="0000FF"/>
              </a:solidFill>
              <a:latin typeface="Times New Roman" panose="02020603050405020304" pitchFamily="18" charset="0"/>
              <a:cs typeface="Times New Roman" panose="02020603050405020304" pitchFamily="18" charset="0"/>
            </a:endParaRPr>
          </a:p>
        </p:txBody>
      </p:sp>
      <p:sp>
        <p:nvSpPr>
          <p:cNvPr id="9221" name="Slide Number Placeholder 2">
            <a:extLst>
              <a:ext uri="{FF2B5EF4-FFF2-40B4-BE49-F238E27FC236}">
                <a16:creationId xmlns:a16="http://schemas.microsoft.com/office/drawing/2014/main" id="{8BB778B6-7FEA-4F94-BCED-63CA3DC088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AFFA94-C6F8-4C12-AC92-C8CFFF42BDAA}" type="slidenum">
              <a:rPr lang="en-US" altLang="en-US">
                <a:solidFill>
                  <a:srgbClr val="7F7F7F"/>
                </a:solidFill>
                <a:latin typeface="Trebuchet MS" panose="020B0603020202020204" pitchFamily="34" charset="0"/>
              </a:rPr>
              <a:pPr/>
              <a:t>2</a:t>
            </a:fld>
            <a:endParaRPr lang="en-US" altLang="en-US">
              <a:solidFill>
                <a:srgbClr val="7F7F7F"/>
              </a:solidFill>
              <a:latin typeface="Trebuchet MS" panose="020B0603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2F0CDAE0-1279-4AE9-8412-54E19AB13A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05C9B-4742-4C7B-95EC-46DBA3498E2B}" type="slidenum">
              <a:rPr lang="en-US" altLang="en-US">
                <a:solidFill>
                  <a:srgbClr val="7F7F7F"/>
                </a:solidFill>
                <a:latin typeface="Trebuchet MS" panose="020B0603020202020204" pitchFamily="34" charset="0"/>
              </a:rPr>
              <a:pPr/>
              <a:t>20</a:t>
            </a:fld>
            <a:endParaRPr lang="en-US" altLang="en-US">
              <a:solidFill>
                <a:srgbClr val="7F7F7F"/>
              </a:solidFill>
              <a:latin typeface="Trebuchet MS" panose="020B0603020202020204" pitchFamily="34" charset="0"/>
            </a:endParaRPr>
          </a:p>
        </p:txBody>
      </p:sp>
      <p:sp>
        <p:nvSpPr>
          <p:cNvPr id="25604" name="Rectangle 4">
            <a:extLst>
              <a:ext uri="{FF2B5EF4-FFF2-40B4-BE49-F238E27FC236}">
                <a16:creationId xmlns:a16="http://schemas.microsoft.com/office/drawing/2014/main" id="{D7518A1E-FF70-4AAC-BBBB-B73F9CA17273}"/>
              </a:ext>
            </a:extLst>
          </p:cNvPr>
          <p:cNvSpPr>
            <a:spLocks noChangeArrowheads="1"/>
          </p:cNvSpPr>
          <p:nvPr/>
        </p:nvSpPr>
        <p:spPr bwMode="auto">
          <a:xfrm>
            <a:off x="182563" y="1219200"/>
            <a:ext cx="8839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I</a:t>
            </a:r>
            <a:r>
              <a:rPr lang="en-US" altLang="en-US" b="1">
                <a:solidFill>
                  <a:srgbClr val="0000FF"/>
                </a:solidFill>
                <a:latin typeface="Times New Roman" panose="02020603050405020304" pitchFamily="18" charset="0"/>
                <a:cs typeface="Times New Roman" panose="02020603050405020304" pitchFamily="18" charset="0"/>
              </a:rPr>
              <a:t>V</a:t>
            </a:r>
            <a:r>
              <a:rPr lang="vi-VN" altLang="en-US" b="1">
                <a:solidFill>
                  <a:srgbClr val="0000FF"/>
                </a:solidFill>
                <a:latin typeface="Times New Roman" panose="02020603050405020304" pitchFamily="18" charset="0"/>
                <a:cs typeface="Times New Roman" panose="02020603050405020304" pitchFamily="18" charset="0"/>
              </a:rPr>
              <a:t>. </a:t>
            </a:r>
            <a:r>
              <a:rPr lang="en-US" altLang="en-US" b="1">
                <a:solidFill>
                  <a:srgbClr val="0000FF"/>
                </a:solidFill>
                <a:latin typeface="Times New Roman" panose="02020603050405020304" pitchFamily="18" charset="0"/>
                <a:cs typeface="Times New Roman" panose="02020603050405020304" pitchFamily="18" charset="0"/>
              </a:rPr>
              <a:t>TỔ CHỨC THỰC HIỆN </a:t>
            </a:r>
            <a:r>
              <a:rPr lang="vi-VN" altLang="en-US" b="1">
                <a:solidFill>
                  <a:srgbClr val="0000FF"/>
                </a:solidFill>
                <a:latin typeface="Times New Roman" panose="02020603050405020304" pitchFamily="18" charset="0"/>
                <a:cs typeface="Times New Roman" panose="02020603050405020304" pitchFamily="18" charset="0"/>
              </a:rPr>
              <a:t>ĐỀ ÁN</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1. Bộ Khoa học và Công nghệ</a:t>
            </a:r>
            <a:endParaRPr lang="en-US" altLang="en-US"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a) </a:t>
            </a:r>
            <a:r>
              <a:rPr lang="en-US" altLang="en-US" sz="1900">
                <a:solidFill>
                  <a:srgbClr val="0000FF"/>
                </a:solidFill>
                <a:latin typeface="Times New Roman" panose="02020603050405020304" pitchFamily="18" charset="0"/>
                <a:cs typeface="Times New Roman" panose="02020603050405020304" pitchFamily="18" charset="0"/>
              </a:rPr>
              <a:t>C</a:t>
            </a:r>
            <a:r>
              <a:rPr lang="vi-VN" altLang="en-US" sz="1900">
                <a:solidFill>
                  <a:srgbClr val="0000FF"/>
                </a:solidFill>
                <a:latin typeface="Times New Roman" panose="02020603050405020304" pitchFamily="18" charset="0"/>
                <a:cs typeface="Times New Roman" panose="02020603050405020304" pitchFamily="18" charset="0"/>
              </a:rPr>
              <a:t>hủ trì xây dựng kế hoạch và triển khai các nội dung của Đề án; hướng dẫn, kiểm tra, tổ chức sơ kết và tổng kết tình hình thực hiện Đề án; định kỳ hằng năm báo cáo Thủ tướng Chính phủ tình hình triển khai Đề án. </a:t>
            </a:r>
            <a:endParaRPr lang="en-US" altLang="en-US" sz="19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sz="1900">
                <a:solidFill>
                  <a:srgbClr val="0000FF"/>
                </a:solidFill>
                <a:latin typeface="Times New Roman" panose="02020603050405020304" pitchFamily="18" charset="0"/>
                <a:cs typeface="Times New Roman" panose="02020603050405020304" pitchFamily="18" charset="0"/>
              </a:rPr>
              <a:t>b</a:t>
            </a:r>
            <a:r>
              <a:rPr lang="vi-VN" altLang="en-US" sz="1900">
                <a:solidFill>
                  <a:srgbClr val="0000FF"/>
                </a:solidFill>
                <a:latin typeface="Times New Roman" panose="02020603050405020304" pitchFamily="18" charset="0"/>
                <a:cs typeface="Times New Roman" panose="02020603050405020304" pitchFamily="18" charset="0"/>
              </a:rPr>
              <a:t>) Chủ trì, phối hợp với các </a:t>
            </a:r>
            <a:r>
              <a:rPr lang="en-US" altLang="en-US" sz="1900">
                <a:solidFill>
                  <a:srgbClr val="0000FF"/>
                </a:solidFill>
                <a:latin typeface="Times New Roman" panose="02020603050405020304" pitchFamily="18" charset="0"/>
                <a:cs typeface="Times New Roman" panose="02020603050405020304" pitchFamily="18" charset="0"/>
              </a:rPr>
              <a:t>b</a:t>
            </a:r>
            <a:r>
              <a:rPr lang="vi-VN" altLang="en-US" sz="1900">
                <a:solidFill>
                  <a:srgbClr val="0000FF"/>
                </a:solidFill>
                <a:latin typeface="Times New Roman" panose="02020603050405020304" pitchFamily="18" charset="0"/>
                <a:cs typeface="Times New Roman" panose="02020603050405020304" pitchFamily="18" charset="0"/>
              </a:rPr>
              <a:t>ộ, ngành liên quan tổ chức nghiên cứu, sửa đổi, bổ sung cơ chế, chính sách nhằm tăng cường, đổi mới hoạt động đo lường để hỗ trợ doanh nghiệp; hàng năm phê duyệt các nhiệm vụ khoa học và công nghệ cấp quốc gia về đo lường; </a:t>
            </a:r>
            <a:r>
              <a:rPr lang="en-US" altLang="en-US" sz="1900">
                <a:solidFill>
                  <a:srgbClr val="0000FF"/>
                </a:solidFill>
                <a:latin typeface="Times New Roman" panose="02020603050405020304" pitchFamily="18" charset="0"/>
                <a:cs typeface="Times New Roman" panose="02020603050405020304" pitchFamily="18" charset="0"/>
              </a:rPr>
              <a:t>x</a:t>
            </a:r>
            <a:r>
              <a:rPr lang="vi-VN" altLang="en-US" sz="1900">
                <a:solidFill>
                  <a:srgbClr val="0000FF"/>
                </a:solidFill>
                <a:latin typeface="Times New Roman" panose="02020603050405020304" pitchFamily="18" charset="0"/>
                <a:cs typeface="Times New Roman" panose="02020603050405020304" pitchFamily="18" charset="0"/>
              </a:rPr>
              <a:t>ây dựng và phê duyệt Danh mục</a:t>
            </a:r>
            <a:r>
              <a:rPr lang="en-US" altLang="en-US" sz="1900">
                <a:solidFill>
                  <a:srgbClr val="0000FF"/>
                </a:solidFill>
                <a:latin typeface="Times New Roman" panose="02020603050405020304" pitchFamily="18" charset="0"/>
                <a:cs typeface="Times New Roman" panose="02020603050405020304" pitchFamily="18" charset="0"/>
              </a:rPr>
              <a:t> ngành, lĩnh vực sản xuất kinh doanh trọng tâm cần tăng cường, đổi mới hoạt động đo lường đến năm 2025, rà soát bổ sung danh mục đến năm 2030</a:t>
            </a:r>
            <a:r>
              <a:rPr lang="vi-VN" altLang="en-US" sz="1900">
                <a:solidFill>
                  <a:srgbClr val="0000FF"/>
                </a:solidFill>
                <a:latin typeface="Times New Roman" panose="02020603050405020304" pitchFamily="18" charset="0"/>
                <a:cs typeface="Times New Roman" panose="02020603050405020304" pitchFamily="18" charset="0"/>
              </a:rPr>
              <a:t>; tổng </a:t>
            </a:r>
            <a:r>
              <a:rPr lang="en-US" altLang="en-US" sz="1900">
                <a:solidFill>
                  <a:srgbClr val="0000FF"/>
                </a:solidFill>
                <a:latin typeface="Times New Roman" panose="02020603050405020304" pitchFamily="18" charset="0"/>
                <a:cs typeface="Times New Roman" panose="02020603050405020304" pitchFamily="18" charset="0"/>
              </a:rPr>
              <a:t>kết</a:t>
            </a:r>
            <a:r>
              <a:rPr lang="vi-VN" altLang="en-US" sz="1900">
                <a:solidFill>
                  <a:srgbClr val="0000FF"/>
                </a:solidFill>
                <a:latin typeface="Times New Roman" panose="02020603050405020304" pitchFamily="18" charset="0"/>
                <a:cs typeface="Times New Roman" panose="02020603050405020304" pitchFamily="18" charset="0"/>
              </a:rPr>
              <a:t>, đánh giá kết quả thực hiện chương trình đảm bảo đo lường theo tiêu chí nâng cao năng lực cạnh tranh và hội nhập quốc tế của doanh nghiệp theo từng ngành, lĩnh vực trong Danh mục.</a:t>
            </a:r>
            <a:endParaRPr lang="en-US" altLang="en-US" sz="19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a:extLst>
              <a:ext uri="{FF2B5EF4-FFF2-40B4-BE49-F238E27FC236}">
                <a16:creationId xmlns:a16="http://schemas.microsoft.com/office/drawing/2014/main" id="{5C6B1A08-2CD9-4353-B636-18CCED0F61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C4071E-18AA-411E-B04B-4E15641287C0}" type="slidenum">
              <a:rPr lang="en-US" altLang="en-US">
                <a:solidFill>
                  <a:srgbClr val="7F7F7F"/>
                </a:solidFill>
                <a:latin typeface="Trebuchet MS" panose="020B0603020202020204" pitchFamily="34" charset="0"/>
              </a:rPr>
              <a:pPr/>
              <a:t>21</a:t>
            </a:fld>
            <a:endParaRPr lang="en-US" altLang="en-US">
              <a:solidFill>
                <a:srgbClr val="7F7F7F"/>
              </a:solidFill>
              <a:latin typeface="Trebuchet MS" panose="020B0603020202020204" pitchFamily="34" charset="0"/>
            </a:endParaRPr>
          </a:p>
        </p:txBody>
      </p:sp>
      <p:sp>
        <p:nvSpPr>
          <p:cNvPr id="26628" name="Rectangle 5">
            <a:extLst>
              <a:ext uri="{FF2B5EF4-FFF2-40B4-BE49-F238E27FC236}">
                <a16:creationId xmlns:a16="http://schemas.microsoft.com/office/drawing/2014/main" id="{E3BD2CC0-DE45-497D-A44D-5627FA2C20A1}"/>
              </a:ext>
            </a:extLst>
          </p:cNvPr>
          <p:cNvSpPr>
            <a:spLocks noChangeArrowheads="1"/>
          </p:cNvSpPr>
          <p:nvPr/>
        </p:nvSpPr>
        <p:spPr bwMode="auto">
          <a:xfrm>
            <a:off x="152400" y="1219200"/>
            <a:ext cx="88392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pPr>
            <a:r>
              <a:rPr lang="vi-VN" altLang="en-US" b="1">
                <a:solidFill>
                  <a:srgbClr val="0000FF"/>
                </a:solidFill>
                <a:latin typeface="Times New Roman" panose="02020603050405020304" pitchFamily="18" charset="0"/>
                <a:cs typeface="Times New Roman" panose="02020603050405020304" pitchFamily="18" charset="0"/>
              </a:rPr>
              <a:t>1. Bộ Khoa học và Công nghệ</a:t>
            </a:r>
          </a:p>
          <a:p>
            <a:pPr algn="just">
              <a:spcBef>
                <a:spcPts val="600"/>
              </a:spcBef>
            </a:pPr>
            <a:r>
              <a:rPr lang="en-US" altLang="en-US" sz="2000">
                <a:solidFill>
                  <a:srgbClr val="0000FF"/>
                </a:solidFill>
                <a:latin typeface="Times New Roman" panose="02020603050405020304" pitchFamily="18" charset="0"/>
                <a:cs typeface="Times New Roman" panose="02020603050405020304" pitchFamily="18" charset="0"/>
              </a:rPr>
              <a:t>c</a:t>
            </a:r>
            <a:r>
              <a:rPr lang="vi-VN" altLang="en-US" sz="2000">
                <a:solidFill>
                  <a:srgbClr val="0000FF"/>
                </a:solidFill>
                <a:latin typeface="Times New Roman" panose="02020603050405020304" pitchFamily="18" charset="0"/>
                <a:cs typeface="Times New Roman" panose="02020603050405020304" pitchFamily="18" charset="0"/>
              </a:rPr>
              <a:t>) Chủ trì xây dựng kế hoạch, dự toán, phân bổ và giao dự toán kinh phí từ ngân sách nhà nước dành cho hoạt động khoa học và công nghệ và các nguồn kinh phí hợp pháp khác để triển khai Đề án.</a:t>
            </a:r>
            <a:endParaRPr lang="en-US" altLang="en-US" sz="20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sz="2000">
                <a:solidFill>
                  <a:srgbClr val="0000FF"/>
                </a:solidFill>
                <a:latin typeface="Times New Roman" panose="02020603050405020304" pitchFamily="18" charset="0"/>
                <a:cs typeface="Times New Roman" panose="02020603050405020304" pitchFamily="18" charset="0"/>
              </a:rPr>
              <a:t>d</a:t>
            </a:r>
            <a:r>
              <a:rPr lang="vi-VN" altLang="en-US" sz="2000">
                <a:solidFill>
                  <a:srgbClr val="0000FF"/>
                </a:solidFill>
                <a:latin typeface="Times New Roman" panose="02020603050405020304" pitchFamily="18" charset="0"/>
                <a:cs typeface="Times New Roman" panose="02020603050405020304" pitchFamily="18" charset="0"/>
              </a:rPr>
              <a:t>) Chủ trì, phối hợp với các bộ, ngành và địa phương rà soát hạ tầng kỹ thuật đo lường bảo đảm thống nhất chung định hướng phát triển từ cấp quốc gia đến cấp bộ, ngành, địa phương nhằm hỗ trợ doanh nghiệp trong nước nâng cao năng lực cạnh tranh và hội nhập quốc tế.</a:t>
            </a:r>
            <a:endParaRPr lang="en-US" altLang="en-US" sz="20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sz="2000">
                <a:solidFill>
                  <a:srgbClr val="0000FF"/>
                </a:solidFill>
                <a:latin typeface="Times New Roman" panose="02020603050405020304" pitchFamily="18" charset="0"/>
                <a:cs typeface="Times New Roman" panose="02020603050405020304" pitchFamily="18" charset="0"/>
              </a:rPr>
              <a:t>đ</a:t>
            </a:r>
            <a:r>
              <a:rPr lang="vi-VN" altLang="en-US" sz="2000">
                <a:solidFill>
                  <a:srgbClr val="0000FF"/>
                </a:solidFill>
                <a:latin typeface="Times New Roman" panose="02020603050405020304" pitchFamily="18" charset="0"/>
                <a:cs typeface="Times New Roman" panose="02020603050405020304" pitchFamily="18" charset="0"/>
              </a:rPr>
              <a:t>) </a:t>
            </a:r>
            <a:r>
              <a:rPr lang="en-US" altLang="en-US" sz="2000">
                <a:solidFill>
                  <a:srgbClr val="0000FF"/>
                </a:solidFill>
                <a:latin typeface="Times New Roman" panose="02020603050405020304" pitchFamily="18" charset="0"/>
                <a:cs typeface="Times New Roman" panose="02020603050405020304" pitchFamily="18" charset="0"/>
              </a:rPr>
              <a:t>B</a:t>
            </a:r>
            <a:r>
              <a:rPr lang="vi-VN" altLang="en-US" sz="2000">
                <a:solidFill>
                  <a:srgbClr val="0000FF"/>
                </a:solidFill>
                <a:latin typeface="Times New Roman" panose="02020603050405020304" pitchFamily="18" charset="0"/>
                <a:cs typeface="Times New Roman" panose="02020603050405020304" pitchFamily="18" charset="0"/>
              </a:rPr>
              <a:t>an hành</a:t>
            </a:r>
            <a:r>
              <a:rPr lang="en-US" altLang="en-US" sz="2000">
                <a:solidFill>
                  <a:srgbClr val="0000FF"/>
                </a:solidFill>
                <a:latin typeface="Times New Roman" panose="02020603050405020304" pitchFamily="18" charset="0"/>
                <a:cs typeface="Times New Roman" panose="02020603050405020304" pitchFamily="18" charset="0"/>
              </a:rPr>
              <a:t>, đưa vào triển khai </a:t>
            </a:r>
            <a:r>
              <a:rPr lang="vi-VN" altLang="en-US" sz="2000">
                <a:solidFill>
                  <a:srgbClr val="0000FF"/>
                </a:solidFill>
                <a:latin typeface="Times New Roman" panose="02020603050405020304" pitchFamily="18" charset="0"/>
                <a:cs typeface="Times New Roman" panose="02020603050405020304" pitchFamily="18" charset="0"/>
              </a:rPr>
              <a:t>áp dụng bộ tiêu chí quốc gia đánh giá các lĩnh vực đo lường.</a:t>
            </a:r>
            <a:endParaRPr lang="en-US" altLang="en-US" sz="20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sz="2000">
                <a:solidFill>
                  <a:srgbClr val="0000FF"/>
                </a:solidFill>
                <a:latin typeface="Times New Roman" panose="02020603050405020304" pitchFamily="18" charset="0"/>
                <a:cs typeface="Times New Roman" panose="02020603050405020304" pitchFamily="18" charset="0"/>
              </a:rPr>
              <a:t>e</a:t>
            </a:r>
            <a:r>
              <a:rPr lang="vi-VN" altLang="en-US" sz="2000">
                <a:solidFill>
                  <a:srgbClr val="0000FF"/>
                </a:solidFill>
                <a:latin typeface="Times New Roman" panose="02020603050405020304" pitchFamily="18" charset="0"/>
                <a:cs typeface="Times New Roman" panose="02020603050405020304" pitchFamily="18" charset="0"/>
              </a:rPr>
              <a:t>) </a:t>
            </a:r>
            <a:r>
              <a:rPr lang="en-US" altLang="en-US" sz="2000">
                <a:solidFill>
                  <a:srgbClr val="0000FF"/>
                </a:solidFill>
                <a:latin typeface="Times New Roman" panose="02020603050405020304" pitchFamily="18" charset="0"/>
                <a:cs typeface="Times New Roman" panose="02020603050405020304" pitchFamily="18" charset="0"/>
              </a:rPr>
              <a:t>Phối hợp các bộ, cơ quan liên quan tham gia</a:t>
            </a:r>
            <a:r>
              <a:rPr lang="vi-VN" altLang="en-US" sz="2000">
                <a:solidFill>
                  <a:srgbClr val="0000FF"/>
                </a:solidFill>
                <a:latin typeface="Times New Roman" panose="02020603050405020304" pitchFamily="18" charset="0"/>
                <a:cs typeface="Times New Roman" panose="02020603050405020304" pitchFamily="18" charset="0"/>
              </a:rPr>
              <a:t> </a:t>
            </a:r>
            <a:r>
              <a:rPr lang="en-US" altLang="en-US" sz="2000">
                <a:solidFill>
                  <a:srgbClr val="0000FF"/>
                </a:solidFill>
                <a:latin typeface="Times New Roman" panose="02020603050405020304" pitchFamily="18" charset="0"/>
                <a:cs typeface="Times New Roman" panose="02020603050405020304" pitchFamily="18" charset="0"/>
              </a:rPr>
              <a:t>đàm phán </a:t>
            </a:r>
            <a:r>
              <a:rPr lang="vi-VN" altLang="en-US" sz="2000">
                <a:solidFill>
                  <a:srgbClr val="0000FF"/>
                </a:solidFill>
                <a:latin typeface="Times New Roman" panose="02020603050405020304" pitchFamily="18" charset="0"/>
                <a:cs typeface="Times New Roman" panose="02020603050405020304" pitchFamily="18" charset="0"/>
              </a:rPr>
              <a:t>các thỏa thuận </a:t>
            </a:r>
            <a:r>
              <a:rPr lang="en-US" altLang="en-US" sz="2000">
                <a:solidFill>
                  <a:srgbClr val="0000FF"/>
                </a:solidFill>
                <a:latin typeface="Times New Roman" panose="02020603050405020304" pitchFamily="18" charset="0"/>
                <a:cs typeface="Times New Roman" panose="02020603050405020304" pitchFamily="18" charset="0"/>
              </a:rPr>
              <a:t>song phương và đa phương </a:t>
            </a:r>
            <a:r>
              <a:rPr lang="vi-VN" altLang="en-US" sz="2000">
                <a:solidFill>
                  <a:srgbClr val="0000FF"/>
                </a:solidFill>
                <a:latin typeface="Times New Roman" panose="02020603050405020304" pitchFamily="18" charset="0"/>
                <a:cs typeface="Times New Roman" panose="02020603050405020304" pitchFamily="18" charset="0"/>
              </a:rPr>
              <a:t>về thừa nhận lẫn nhau kết quả đo trên cơ sở của Thỏa thuận thừa nhận lẫn nhau toàn cầu về đo lường.</a:t>
            </a:r>
            <a:endParaRPr lang="en-US" altLang="en-US" sz="20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a:extLst>
              <a:ext uri="{FF2B5EF4-FFF2-40B4-BE49-F238E27FC236}">
                <a16:creationId xmlns:a16="http://schemas.microsoft.com/office/drawing/2014/main" id="{E17EDB72-2691-4566-9F7C-9A7C6662CA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586EF-3CB7-4ACE-88EB-46D2AB8F5B58}" type="slidenum">
              <a:rPr lang="en-US" altLang="en-US">
                <a:solidFill>
                  <a:srgbClr val="7F7F7F"/>
                </a:solidFill>
                <a:latin typeface="Trebuchet MS" panose="020B0603020202020204" pitchFamily="34" charset="0"/>
              </a:rPr>
              <a:pPr/>
              <a:t>22</a:t>
            </a:fld>
            <a:endParaRPr lang="en-US" altLang="en-US">
              <a:solidFill>
                <a:srgbClr val="7F7F7F"/>
              </a:solidFill>
              <a:latin typeface="Trebuchet MS" panose="020B0603020202020204" pitchFamily="34" charset="0"/>
            </a:endParaRPr>
          </a:p>
        </p:txBody>
      </p:sp>
      <p:sp>
        <p:nvSpPr>
          <p:cNvPr id="27652" name="Rectangle 4">
            <a:extLst>
              <a:ext uri="{FF2B5EF4-FFF2-40B4-BE49-F238E27FC236}">
                <a16:creationId xmlns:a16="http://schemas.microsoft.com/office/drawing/2014/main" id="{38EF30BF-8C5A-403D-822D-69B3D457D379}"/>
              </a:ext>
            </a:extLst>
          </p:cNvPr>
          <p:cNvSpPr>
            <a:spLocks noChangeArrowheads="1"/>
          </p:cNvSpPr>
          <p:nvPr/>
        </p:nvSpPr>
        <p:spPr bwMode="auto">
          <a:xfrm>
            <a:off x="150813" y="1219200"/>
            <a:ext cx="8839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2. Bộ, cơ quan ngang bộ, cơ quan thuộc Chính phủ</a:t>
            </a:r>
            <a:endParaRPr lang="en-US" altLang="en-US"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a) Bộ, cơ quan ngang bộ, cơ quan thuộc Chính phủ trong phạm vi nhiệm vụ, quyền hạn của mình có trách nhiệm:</a:t>
            </a:r>
            <a:endParaRPr lang="en-US" altLang="en-US" sz="19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 Căn cứ chức năng nhiệm vụ, nhu cầu và điều kiện phát triển hoạt động đo lường của ngành, chủ trì, đề xuất</a:t>
            </a:r>
            <a:r>
              <a:rPr lang="en-US" altLang="en-US" sz="1900">
                <a:solidFill>
                  <a:srgbClr val="0000FF"/>
                </a:solidFill>
                <a:latin typeface="Times New Roman" panose="02020603050405020304" pitchFamily="18" charset="0"/>
                <a:cs typeface="Times New Roman" panose="02020603050405020304" pitchFamily="18" charset="0"/>
              </a:rPr>
              <a:t> và</a:t>
            </a:r>
            <a:r>
              <a:rPr lang="vi-VN" altLang="en-US" sz="1900">
                <a:solidFill>
                  <a:srgbClr val="0000FF"/>
                </a:solidFill>
                <a:latin typeface="Times New Roman" panose="02020603050405020304" pitchFamily="18" charset="0"/>
                <a:cs typeface="Times New Roman" panose="02020603050405020304" pitchFamily="18" charset="0"/>
              </a:rPr>
              <a:t> phối hợp với Bộ Khoa học và Công nghệ xây dựng và phê duyệt các nhiệm vụ thuộc Đề án trong phạm vi quản lý nhà nước theo thẩm quyền và quy định của pháp luật liên quan;</a:t>
            </a:r>
            <a:endParaRPr lang="en-US" altLang="en-US" sz="19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 Chủ trì, phối hợp Bộ Khoa học và Công nghệ thực hiện việc bảo đảm đo lường chính xác trong doanh nghiệp thuộc phạm vi quản lý nhà nước;</a:t>
            </a:r>
            <a:endParaRPr lang="en-US" altLang="en-US" sz="19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 </a:t>
            </a:r>
            <a:r>
              <a:rPr lang="en-US" altLang="en-US" sz="1900">
                <a:solidFill>
                  <a:srgbClr val="0000FF"/>
                </a:solidFill>
                <a:latin typeface="Times New Roman" panose="02020603050405020304" pitchFamily="18" charset="0"/>
                <a:cs typeface="Times New Roman" panose="02020603050405020304" pitchFamily="18" charset="0"/>
              </a:rPr>
              <a:t>Chủ trì, p</a:t>
            </a:r>
            <a:r>
              <a:rPr lang="vi-VN" altLang="en-US" sz="1900">
                <a:solidFill>
                  <a:srgbClr val="0000FF"/>
                </a:solidFill>
                <a:latin typeface="Times New Roman" panose="02020603050405020304" pitchFamily="18" charset="0"/>
                <a:cs typeface="Times New Roman" panose="02020603050405020304" pitchFamily="18" charset="0"/>
              </a:rPr>
              <a:t>hối hợp với Bộ Khoa học và Công nghệ hỗ trợ, tháo gỡ khó khăn về đo lường </a:t>
            </a:r>
            <a:r>
              <a:rPr lang="en-US" altLang="en-US" sz="1900">
                <a:solidFill>
                  <a:srgbClr val="0000FF"/>
                </a:solidFill>
                <a:latin typeface="Times New Roman" panose="02020603050405020304" pitchFamily="18" charset="0"/>
                <a:cs typeface="Times New Roman" panose="02020603050405020304" pitchFamily="18" charset="0"/>
              </a:rPr>
              <a:t>của</a:t>
            </a:r>
            <a:r>
              <a:rPr lang="vi-VN" altLang="en-US" sz="1900">
                <a:solidFill>
                  <a:srgbClr val="0000FF"/>
                </a:solidFill>
                <a:latin typeface="Times New Roman" panose="02020603050405020304" pitchFamily="18" charset="0"/>
                <a:cs typeface="Times New Roman" panose="02020603050405020304" pitchFamily="18" charset="0"/>
              </a:rPr>
              <a:t> doanh nghiệp khi tham gia hoạt động sản xuất, kinh doanh, xuất nhập khẩu</a:t>
            </a:r>
            <a:r>
              <a:rPr lang="en-US" altLang="en-US" sz="1900">
                <a:solidFill>
                  <a:srgbClr val="0000FF"/>
                </a:solidFill>
                <a:latin typeface="Times New Roman" panose="02020603050405020304" pitchFamily="18" charset="0"/>
                <a:cs typeface="Times New Roman" panose="02020603050405020304" pitchFamily="18" charset="0"/>
              </a:rPr>
              <a:t>;</a:t>
            </a: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 Huy động, bố trí các nguồn kinh phí phù hợp để triển khai các nội dung của Đề án.</a:t>
            </a:r>
            <a:endParaRPr lang="en-US" altLang="en-US" sz="190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sz="1900">
                <a:solidFill>
                  <a:srgbClr val="0000FF"/>
                </a:solidFill>
                <a:latin typeface="Times New Roman" panose="02020603050405020304" pitchFamily="18" charset="0"/>
                <a:cs typeface="Times New Roman" panose="02020603050405020304" pitchFamily="18" charset="0"/>
              </a:rPr>
              <a:t>b) Bộ Tài chính, Bộ Kế hoạch và Đầu tư </a:t>
            </a:r>
            <a:r>
              <a:rPr lang="en-US" altLang="en-US" sz="1900">
                <a:solidFill>
                  <a:srgbClr val="0000FF"/>
                </a:solidFill>
                <a:latin typeface="Times New Roman" panose="02020603050405020304" pitchFamily="18" charset="0"/>
                <a:cs typeface="Times New Roman" panose="02020603050405020304" pitchFamily="18" charset="0"/>
              </a:rPr>
              <a:t>chủ trì, </a:t>
            </a:r>
            <a:r>
              <a:rPr lang="vi-VN" altLang="en-US" sz="1900">
                <a:solidFill>
                  <a:srgbClr val="0000FF"/>
                </a:solidFill>
                <a:latin typeface="Times New Roman" panose="02020603050405020304" pitchFamily="18" charset="0"/>
                <a:cs typeface="Times New Roman" panose="02020603050405020304" pitchFamily="18" charset="0"/>
              </a:rPr>
              <a:t>phối hợp với Bộ Khoa học và Công nghệ bố trí kinh phí chi thường xuyên, chi đầu tư phát triển trên cơ sở kế hoạch, dự toán kinh phí thực hiện Đề án do Bộ Khoa học và Công nghệ xây dựng và khả năng cân đối ngân sách hàng năm.</a:t>
            </a:r>
            <a:endParaRPr lang="en-US" altLang="en-US" sz="19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6E4D5F77-AB11-48F0-84FB-BAFD56D210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C55FB6-E856-4F2D-9F5E-E7B24F1B6162}" type="slidenum">
              <a:rPr lang="en-US" altLang="en-US">
                <a:solidFill>
                  <a:srgbClr val="7F7F7F"/>
                </a:solidFill>
                <a:latin typeface="Trebuchet MS" panose="020B0603020202020204" pitchFamily="34" charset="0"/>
              </a:rPr>
              <a:pPr/>
              <a:t>23</a:t>
            </a:fld>
            <a:endParaRPr lang="en-US" altLang="en-US">
              <a:solidFill>
                <a:srgbClr val="7F7F7F"/>
              </a:solidFill>
              <a:latin typeface="Trebuchet MS" panose="020B0603020202020204" pitchFamily="34" charset="0"/>
            </a:endParaRPr>
          </a:p>
        </p:txBody>
      </p:sp>
      <p:sp>
        <p:nvSpPr>
          <p:cNvPr id="28676" name="Rectangle 4">
            <a:extLst>
              <a:ext uri="{FF2B5EF4-FFF2-40B4-BE49-F238E27FC236}">
                <a16:creationId xmlns:a16="http://schemas.microsoft.com/office/drawing/2014/main" id="{8D59EEBF-6B39-4C88-8776-6E7BB5920C13}"/>
              </a:ext>
            </a:extLst>
          </p:cNvPr>
          <p:cNvSpPr>
            <a:spLocks noChangeArrowheads="1"/>
          </p:cNvSpPr>
          <p:nvPr/>
        </p:nvSpPr>
        <p:spPr bwMode="auto">
          <a:xfrm>
            <a:off x="152400" y="1219200"/>
            <a:ext cx="8839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3. Ủy ban nhân dân các tỉnh, thành phố trực thuộc Trung ương trong phạm vi nhiệm vụ, quyền hạn của mình có trách nhiệm:</a:t>
            </a:r>
            <a:endParaRPr lang="en-US" altLang="en-US"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a) Căn cứ nhu cầu phát triển hoạt động đo lường tại địa phương, chỉ đạo các đơn vị trực thuộc xây dựng, trình cấp có thẩm quyền phê duyệt, triển khai thực hiện các nhiệm vụ thuộc Đề án trên địa bàn theo quy định của pháp luật.</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b) Hướng dẫn, hỗ trợ các doanh nghiệp hoạt động trong các ngành, lĩnh vực thuộc Danh mục và các doanh nghiệp tham gia hoạt động về đo lường trên địa bàn áp dụng triển khai các cơ chế chính sách theo nội dung của Đề án.</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c) Định kỳ hoặc đột xuất khi có yêu cầu, tổ chức tổng kết, báo cáo kết quả triển khai các nhiệm vụ Đề án trong phạm vi, thẩm quyền được giao, các vấn đề phát sinh cần giải quyết cho Bộ Khoa học và Công nghệ để tổng hợp, báo cáo Thủ tướng Chính phủ.</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b="1">
                <a:solidFill>
                  <a:srgbClr val="0000FF"/>
                </a:solidFill>
                <a:latin typeface="Times New Roman" panose="02020603050405020304" pitchFamily="18" charset="0"/>
                <a:cs typeface="Times New Roman" panose="02020603050405020304" pitchFamily="18" charset="0"/>
              </a:rPr>
              <a:t>4. Phòng Thương mại và Công nghiệp Việt Nam, Hiệp hội doanh nghiệp nhỏ và vừa Việt Nam, các tổ chức chính trị - xã hội - nghề nghiệp dựa trên nhu cầu thực tế của </a:t>
            </a:r>
            <a:r>
              <a:rPr lang="en-US" altLang="en-US" b="1">
                <a:solidFill>
                  <a:srgbClr val="0000FF"/>
                </a:solidFill>
                <a:latin typeface="Times New Roman" panose="02020603050405020304" pitchFamily="18" charset="0"/>
                <a:cs typeface="Times New Roman" panose="02020603050405020304" pitchFamily="18" charset="0"/>
              </a:rPr>
              <a:t>doanh nghiệp, thành viên</a:t>
            </a:r>
            <a:r>
              <a:rPr lang="vi-VN" altLang="en-US" b="1">
                <a:solidFill>
                  <a:srgbClr val="0000FF"/>
                </a:solidFill>
                <a:latin typeface="Times New Roman" panose="02020603050405020304" pitchFamily="18" charset="0"/>
                <a:cs typeface="Times New Roman" panose="02020603050405020304" pitchFamily="18" charset="0"/>
              </a:rPr>
              <a:t>:</a:t>
            </a:r>
            <a:endParaRPr lang="en-US" altLang="en-US" b="1">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a) Tham gia phối hợp với các </a:t>
            </a:r>
            <a:r>
              <a:rPr lang="en-US" altLang="en-US">
                <a:solidFill>
                  <a:srgbClr val="0000FF"/>
                </a:solidFill>
                <a:latin typeface="Times New Roman" panose="02020603050405020304" pitchFamily="18" charset="0"/>
                <a:cs typeface="Times New Roman" panose="02020603050405020304" pitchFamily="18" charset="0"/>
              </a:rPr>
              <a:t>b</a:t>
            </a:r>
            <a:r>
              <a:rPr lang="vi-VN" altLang="en-US">
                <a:solidFill>
                  <a:srgbClr val="0000FF"/>
                </a:solidFill>
                <a:latin typeface="Times New Roman" panose="02020603050405020304" pitchFamily="18" charset="0"/>
                <a:cs typeface="Times New Roman" panose="02020603050405020304" pitchFamily="18" charset="0"/>
              </a:rPr>
              <a:t>ộ ngành, địa phương để hỗ trợ, tạo điều kiện cho các tổ chức, cá nhân, hội, hiệp hội thành viên tham gia thực hiện nội dung của Đề án.</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vi-VN" altLang="en-US">
                <a:solidFill>
                  <a:srgbClr val="0000FF"/>
                </a:solidFill>
                <a:latin typeface="Times New Roman" panose="02020603050405020304" pitchFamily="18" charset="0"/>
                <a:cs typeface="Times New Roman" panose="02020603050405020304" pitchFamily="18" charset="0"/>
              </a:rPr>
              <a:t>b) Phối hợp với Bộ Khoa học và Công nghệ tổ chức tuyên truyền, phổ biến Đề án đến các doanh nghiệp liên quan để tham gia thực hiện.</a:t>
            </a:r>
            <a:endParaRPr lang="en-US" altLang="en-US">
              <a:solidFill>
                <a:srgbClr val="0000FF"/>
              </a:solidFill>
              <a:latin typeface="Times New Roman" panose="02020603050405020304" pitchFamily="18" charset="0"/>
              <a:cs typeface="Times New Roman" panose="02020603050405020304" pitchFamily="18" charset="0"/>
            </a:endParaRPr>
          </a:p>
          <a:p>
            <a:pPr algn="just">
              <a:spcBef>
                <a:spcPts val="600"/>
              </a:spcBef>
            </a:pPr>
            <a:endParaRPr lang="en-US" altLang="en-US" sz="19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E403B0A5-0516-4683-9284-655C4DAABB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50A6CD-DF75-4C26-AC7A-75F1706075E7}" type="slidenum">
              <a:rPr lang="en-US" altLang="en-US">
                <a:solidFill>
                  <a:srgbClr val="7F7F7F"/>
                </a:solidFill>
                <a:latin typeface="Trebuchet MS" panose="020B0603020202020204" pitchFamily="34" charset="0"/>
              </a:rPr>
              <a:pPr/>
              <a:t>24</a:t>
            </a:fld>
            <a:endParaRPr lang="en-US" altLang="en-US">
              <a:solidFill>
                <a:srgbClr val="7F7F7F"/>
              </a:solidFill>
              <a:latin typeface="Trebuchet MS" panose="020B0603020202020204" pitchFamily="34" charset="0"/>
            </a:endParaRPr>
          </a:p>
        </p:txBody>
      </p:sp>
      <p:sp>
        <p:nvSpPr>
          <p:cNvPr id="26628" name="Rectangle 7">
            <a:extLst>
              <a:ext uri="{FF2B5EF4-FFF2-40B4-BE49-F238E27FC236}">
                <a16:creationId xmlns:a16="http://schemas.microsoft.com/office/drawing/2014/main" id="{91E9B3E0-5B08-4CCF-A289-F869E3E636E3}"/>
              </a:ext>
            </a:extLst>
          </p:cNvPr>
          <p:cNvSpPr>
            <a:spLocks noChangeArrowheads="1"/>
          </p:cNvSpPr>
          <p:nvPr/>
        </p:nvSpPr>
        <p:spPr bwMode="auto">
          <a:xfrm>
            <a:off x="152400" y="1219200"/>
            <a:ext cx="8839200" cy="3323987"/>
          </a:xfrm>
          <a:prstGeom prst="rect">
            <a:avLst/>
          </a:prstGeom>
          <a:noFill/>
          <a:ln>
            <a:noFill/>
          </a:ln>
        </p:spPr>
        <p:txBody>
          <a:bodyPr>
            <a:spAutoFit/>
          </a:bodyPr>
          <a:lstStyle/>
          <a:p>
            <a:pPr algn="just">
              <a:spcBef>
                <a:spcPts val="600"/>
              </a:spcBef>
              <a:tabLst>
                <a:tab pos="179388" algn="l"/>
              </a:tabLst>
              <a:defRPr/>
            </a:pPr>
            <a:r>
              <a:rPr lang="en-US" altLang="en-US" sz="2000" b="1" dirty="0">
                <a:solidFill>
                  <a:srgbClr val="0000FF"/>
                </a:solidFill>
                <a:latin typeface="Times New Roman" pitchFamily="18" charset="0"/>
                <a:cs typeface="Times New Roman" pitchFamily="18" charset="0"/>
              </a:rPr>
              <a:t>CĂN CỨ PHÁP LÝ TRIỂN KHAI ĐỀ ÁN 996</a:t>
            </a:r>
            <a:endParaRPr lang="nl-NL" altLang="en-US" sz="2000" dirty="0">
              <a:solidFill>
                <a:srgbClr val="0000FF"/>
              </a:solidFill>
              <a:latin typeface="Times New Roman" pitchFamily="18" charset="0"/>
              <a:ea typeface="Yu Gothic UI Semilight" pitchFamily="34" charset="-128"/>
              <a:cs typeface="Times New Roman" pitchFamily="18" charset="0"/>
            </a:endParaRPr>
          </a:p>
          <a:p>
            <a:pPr marL="457200" indent="-457200" algn="just">
              <a:spcBef>
                <a:spcPts val="600"/>
              </a:spcBef>
              <a:buFont typeface="Trebuchet MS" pitchFamily="34" charset="0"/>
              <a:buAutoNum type="arabicPeriod"/>
              <a:tabLst>
                <a:tab pos="179388" algn="l"/>
              </a:tabLst>
              <a:defRPr/>
            </a:pPr>
            <a:r>
              <a:rPr lang="nl-NL" altLang="en-US" sz="2000" dirty="0">
                <a:solidFill>
                  <a:srgbClr val="0000FF"/>
                </a:solidFill>
                <a:latin typeface="Times New Roman" pitchFamily="18" charset="0"/>
                <a:ea typeface="Yu Gothic UI Semilight" pitchFamily="34" charset="-128"/>
                <a:cs typeface="Times New Roman" pitchFamily="18" charset="0"/>
              </a:rPr>
              <a:t>Quyết định số 996/QĐ-TTg ngày 10 tháng 8 năm 2018 của Thủ tướng Chính phủ về việc phê duyệt Đề án “Tăng cường, đổi mới hoạt động đo lường hỗ trợ doanh nghiệp Việt Nam nâng cao năng lực cạnh tranh và hội nhập quốc tế giai đoạn đến năm 2025, định hướng đến năm 2030”;</a:t>
            </a:r>
            <a:endParaRPr lang="en-US" altLang="en-US" sz="2000" dirty="0">
              <a:solidFill>
                <a:srgbClr val="0000FF"/>
              </a:solidFill>
              <a:latin typeface="Times New Roman" pitchFamily="18" charset="0"/>
              <a:ea typeface="Yu Gothic UI Semilight" pitchFamily="34" charset="-128"/>
              <a:cs typeface="Times New Roman" pitchFamily="18" charset="0"/>
            </a:endParaRPr>
          </a:p>
          <a:p>
            <a:pPr marL="457200" indent="-457200" algn="just">
              <a:spcBef>
                <a:spcPts val="600"/>
              </a:spcBef>
              <a:buFont typeface="Trebuchet MS" pitchFamily="34" charset="0"/>
              <a:buAutoNum type="arabicPeriod"/>
              <a:tabLst>
                <a:tab pos="179388" algn="l"/>
              </a:tabLst>
              <a:defRPr/>
            </a:pPr>
            <a:r>
              <a:rPr lang="en-US" altLang="en-US" sz="2000" dirty="0" err="1">
                <a:solidFill>
                  <a:srgbClr val="0000FF"/>
                </a:solidFill>
                <a:latin typeface="Times New Roman" pitchFamily="18" charset="0"/>
                <a:ea typeface="Yu Gothic UI Semilight" pitchFamily="34" charset="-128"/>
                <a:cs typeface="Times New Roman" pitchFamily="18" charset="0"/>
              </a:rPr>
              <a:t>Quyết</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định</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số</a:t>
            </a:r>
            <a:r>
              <a:rPr lang="en-US" altLang="en-US" sz="2000" dirty="0">
                <a:solidFill>
                  <a:srgbClr val="0000FF"/>
                </a:solidFill>
                <a:latin typeface="Times New Roman" pitchFamily="18" charset="0"/>
                <a:ea typeface="Yu Gothic UI Semilight" pitchFamily="34" charset="-128"/>
                <a:cs typeface="Times New Roman" pitchFamily="18" charset="0"/>
              </a:rPr>
              <a:t> 82/QĐ-BKHCN </a:t>
            </a:r>
            <a:r>
              <a:rPr lang="en-US" altLang="en-US" sz="2000" dirty="0" err="1">
                <a:solidFill>
                  <a:srgbClr val="0000FF"/>
                </a:solidFill>
                <a:latin typeface="Times New Roman" pitchFamily="18" charset="0"/>
                <a:ea typeface="Yu Gothic UI Semilight" pitchFamily="34" charset="-128"/>
                <a:cs typeface="Times New Roman" pitchFamily="18" charset="0"/>
              </a:rPr>
              <a:t>ngày</a:t>
            </a:r>
            <a:r>
              <a:rPr lang="en-US" altLang="en-US" sz="2000" dirty="0">
                <a:solidFill>
                  <a:srgbClr val="0000FF"/>
                </a:solidFill>
                <a:latin typeface="Times New Roman" pitchFamily="18" charset="0"/>
                <a:ea typeface="Yu Gothic UI Semilight" pitchFamily="34" charset="-128"/>
                <a:cs typeface="Times New Roman" pitchFamily="18" charset="0"/>
              </a:rPr>
              <a:t> 16 </a:t>
            </a:r>
            <a:r>
              <a:rPr lang="en-US" altLang="en-US" sz="2000" dirty="0" err="1">
                <a:solidFill>
                  <a:srgbClr val="0000FF"/>
                </a:solidFill>
                <a:latin typeface="Times New Roman" pitchFamily="18" charset="0"/>
                <a:ea typeface="Yu Gothic UI Semilight" pitchFamily="34" charset="-128"/>
                <a:cs typeface="Times New Roman" pitchFamily="18" charset="0"/>
              </a:rPr>
              <a:t>tháng</a:t>
            </a:r>
            <a:r>
              <a:rPr lang="en-US" altLang="en-US" sz="2000" dirty="0">
                <a:solidFill>
                  <a:srgbClr val="0000FF"/>
                </a:solidFill>
                <a:latin typeface="Times New Roman" pitchFamily="18" charset="0"/>
                <a:ea typeface="Yu Gothic UI Semilight" pitchFamily="34" charset="-128"/>
                <a:cs typeface="Times New Roman" pitchFamily="18" charset="0"/>
              </a:rPr>
              <a:t> 01 </a:t>
            </a:r>
            <a:r>
              <a:rPr lang="en-US" altLang="en-US" sz="2000" dirty="0" err="1">
                <a:solidFill>
                  <a:srgbClr val="0000FF"/>
                </a:solidFill>
                <a:latin typeface="Times New Roman" pitchFamily="18" charset="0"/>
                <a:ea typeface="Yu Gothic UI Semilight" pitchFamily="34" charset="-128"/>
                <a:cs typeface="Times New Roman" pitchFamily="18" charset="0"/>
              </a:rPr>
              <a:t>năm</a:t>
            </a:r>
            <a:r>
              <a:rPr lang="en-US" altLang="en-US" sz="2000" dirty="0">
                <a:solidFill>
                  <a:srgbClr val="0000FF"/>
                </a:solidFill>
                <a:latin typeface="Times New Roman" pitchFamily="18" charset="0"/>
                <a:ea typeface="Yu Gothic UI Semilight" pitchFamily="34" charset="-128"/>
                <a:cs typeface="Times New Roman" pitchFamily="18" charset="0"/>
              </a:rPr>
              <a:t> 2019 </a:t>
            </a:r>
            <a:r>
              <a:rPr lang="en-US" altLang="en-US" sz="2000" dirty="0" err="1">
                <a:solidFill>
                  <a:srgbClr val="0000FF"/>
                </a:solidFill>
                <a:latin typeface="Times New Roman" pitchFamily="18" charset="0"/>
                <a:ea typeface="Yu Gothic UI Semilight" pitchFamily="34" charset="-128"/>
                <a:cs typeface="Times New Roman" pitchFamily="18" charset="0"/>
              </a:rPr>
              <a:t>của</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Bộ</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trưởng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Bộ</a:t>
            </a:r>
            <a:r>
              <a:rPr lang="en-US" altLang="en-US" sz="2000" dirty="0">
                <a:solidFill>
                  <a:srgbClr val="0000FF"/>
                </a:solidFill>
                <a:latin typeface="Times New Roman" pitchFamily="18" charset="0"/>
                <a:ea typeface="Yu Gothic UI Semilight" pitchFamily="34" charset="-128"/>
                <a:cs typeface="Times New Roman" pitchFamily="18" charset="0"/>
              </a:rPr>
              <a:t> Khoa </a:t>
            </a:r>
            <a:r>
              <a:rPr lang="en-US" altLang="en-US" sz="2000" dirty="0" err="1">
                <a:solidFill>
                  <a:srgbClr val="0000FF"/>
                </a:solidFill>
                <a:latin typeface="Times New Roman" pitchFamily="18" charset="0"/>
                <a:ea typeface="Yu Gothic UI Semilight" pitchFamily="34" charset="-128"/>
                <a:cs typeface="Times New Roman" pitchFamily="18" charset="0"/>
              </a:rPr>
              <a:t>học</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và</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Công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nghệ</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về</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việc</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phê</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duyệt</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Kế</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hoạch</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triển</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khai</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Đề</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án</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Tăng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cường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đổi</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mới</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hoạt</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động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đo</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lường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hỗ</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trợ</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doanh</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nghiệp</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Việt</a:t>
            </a:r>
            <a:r>
              <a:rPr lang="en-US" altLang="en-US" sz="2000" dirty="0">
                <a:solidFill>
                  <a:srgbClr val="0000FF"/>
                </a:solidFill>
                <a:latin typeface="Times New Roman" pitchFamily="18" charset="0"/>
                <a:ea typeface="Yu Gothic UI Semilight" pitchFamily="34" charset="-128"/>
                <a:cs typeface="Times New Roman" pitchFamily="18" charset="0"/>
              </a:rPr>
              <a:t> Nam </a:t>
            </a:r>
            <a:r>
              <a:rPr lang="en-US" altLang="en-US" sz="2000" dirty="0" err="1">
                <a:solidFill>
                  <a:srgbClr val="0000FF"/>
                </a:solidFill>
                <a:latin typeface="Times New Roman" pitchFamily="18" charset="0"/>
                <a:ea typeface="Yu Gothic UI Semilight" pitchFamily="34" charset="-128"/>
                <a:cs typeface="Times New Roman" pitchFamily="18" charset="0"/>
              </a:rPr>
              <a:t>nâng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cao</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năng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lực</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cạnh</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tranh</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và</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hội</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nhập</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quốc</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tế</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giai</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đoạn</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đến</a:t>
            </a:r>
            <a:r>
              <a:rPr lang="en-US" altLang="en-US" sz="2000" dirty="0">
                <a:solidFill>
                  <a:srgbClr val="0000FF"/>
                </a:solidFill>
                <a:latin typeface="Times New Roman" pitchFamily="18" charset="0"/>
                <a:ea typeface="Yu Gothic UI Semilight" pitchFamily="34" charset="-128"/>
                <a:cs typeface="Times New Roman" pitchFamily="18" charset="0"/>
              </a:rPr>
              <a:t> 2025, </a:t>
            </a:r>
            <a:r>
              <a:rPr lang="en-US" altLang="en-US" sz="2000" dirty="0" err="1">
                <a:solidFill>
                  <a:srgbClr val="0000FF"/>
                </a:solidFill>
                <a:latin typeface="Times New Roman" pitchFamily="18" charset="0"/>
                <a:ea typeface="Yu Gothic UI Semilight" pitchFamily="34" charset="-128"/>
                <a:cs typeface="Times New Roman" pitchFamily="18" charset="0"/>
              </a:rPr>
              <a:t>định</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hướng</a:t>
            </a:r>
            <a:r>
              <a:rPr lang="en-US" altLang="en-US" sz="2000" dirty="0">
                <a:solidFill>
                  <a:srgbClr val="0000FF"/>
                </a:solidFill>
                <a:latin typeface="Times New Roman" pitchFamily="18" charset="0"/>
                <a:ea typeface="Yu Gothic UI Semilight" pitchFamily="34" charset="-128"/>
                <a:cs typeface="Times New Roman" pitchFamily="18" charset="0"/>
              </a:rPr>
              <a:t> </a:t>
            </a:r>
            <a:r>
              <a:rPr lang="en-US" altLang="en-US" sz="2000" dirty="0" err="1">
                <a:solidFill>
                  <a:srgbClr val="0000FF"/>
                </a:solidFill>
                <a:latin typeface="Times New Roman" pitchFamily="18" charset="0"/>
                <a:ea typeface="Yu Gothic UI Semilight" pitchFamily="34" charset="-128"/>
                <a:cs typeface="Times New Roman" pitchFamily="18" charset="0"/>
              </a:rPr>
              <a:t>đến</a:t>
            </a:r>
            <a:r>
              <a:rPr lang="en-US" altLang="en-US" sz="2000" dirty="0">
                <a:solidFill>
                  <a:srgbClr val="0000FF"/>
                </a:solidFill>
                <a:latin typeface="Times New Roman" pitchFamily="18" charset="0"/>
                <a:ea typeface="Yu Gothic UI Semilight" pitchFamily="34" charset="-128"/>
                <a:cs typeface="Times New Roman" pitchFamily="18" charset="0"/>
              </a:rPr>
              <a:t> 2030”;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464D959F-CC37-4458-95EE-C46B487C20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3566BB-97E3-4FE0-A8F3-6C6341A881CD}" type="slidenum">
              <a:rPr lang="en-US" altLang="en-US">
                <a:solidFill>
                  <a:srgbClr val="7F7F7F"/>
                </a:solidFill>
                <a:latin typeface="Trebuchet MS" panose="020B0603020202020204" pitchFamily="34" charset="0"/>
              </a:rPr>
              <a:pPr/>
              <a:t>25</a:t>
            </a:fld>
            <a:endParaRPr lang="en-US" altLang="en-US">
              <a:solidFill>
                <a:srgbClr val="7F7F7F"/>
              </a:solidFill>
              <a:latin typeface="Trebuchet MS" panose="020B0603020202020204" pitchFamily="34" charset="0"/>
            </a:endParaRPr>
          </a:p>
        </p:txBody>
      </p:sp>
      <p:sp>
        <p:nvSpPr>
          <p:cNvPr id="31747" name="Rectangle 3">
            <a:extLst>
              <a:ext uri="{FF2B5EF4-FFF2-40B4-BE49-F238E27FC236}">
                <a16:creationId xmlns:a16="http://schemas.microsoft.com/office/drawing/2014/main" id="{2A2DBFDB-6040-4F1A-A518-8B28FD659BA6}"/>
              </a:ext>
            </a:extLst>
          </p:cNvPr>
          <p:cNvSpPr>
            <a:spLocks noChangeArrowheads="1"/>
          </p:cNvSpPr>
          <p:nvPr/>
        </p:nvSpPr>
        <p:spPr bwMode="auto">
          <a:xfrm>
            <a:off x="37605" y="609600"/>
            <a:ext cx="91678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solidFill>
                  <a:srgbClr val="0000FF"/>
                </a:solidFill>
                <a:latin typeface="Times New Roman" panose="02020603050405020304" pitchFamily="18" charset="0"/>
                <a:cs typeface="Times New Roman" panose="02020603050405020304" pitchFamily="18" charset="0"/>
              </a:rPr>
              <a:t>V. KẾ HOẠCH TRIỂN KHAI </a:t>
            </a:r>
            <a:endParaRPr lang="en-US" altLang="en-US" sz="1600" dirty="0">
              <a:solidFill>
                <a:srgbClr val="0000FF"/>
              </a:solidFill>
              <a:latin typeface=".VnTime" panose="020B7200000000000000" pitchFamily="34" charset="0"/>
              <a:cs typeface="Times New Roman" panose="02020603050405020304" pitchFamily="18" charset="0"/>
            </a:endParaRPr>
          </a:p>
          <a:p>
            <a:pPr algn="ctr"/>
            <a:r>
              <a:rPr lang="en-US" altLang="en-US" b="1" dirty="0">
                <a:solidFill>
                  <a:srgbClr val="0000FF"/>
                </a:solidFill>
                <a:latin typeface="Times New Roman" panose="02020603050405020304" pitchFamily="18" charset="0"/>
                <a:cs typeface="Times New Roman" panose="02020603050405020304" pitchFamily="18" charset="0"/>
              </a:rPr>
              <a:t>THỰC HIỆN ĐỀ ÁN “TĂNG CƯỜNG, ĐỔI MỚI  HOẠT ĐỘNG ĐO LƯỜNG HỖ TRỢ DOANH NGHIỆP VIỆT NAM NÂNG CAO NĂNG LỰC CẠNH TRANH VÀ HỘI NHẬP QUỐC TẾ GIAI ĐOẠN ĐẾN NĂM 2025, ĐỊNH HƯỚNG ĐẾN NĂM 2030”</a:t>
            </a:r>
            <a:endParaRPr lang="en-US" altLang="en-US" sz="1600" dirty="0">
              <a:solidFill>
                <a:srgbClr val="0000FF"/>
              </a:solidFill>
              <a:latin typeface=".VnTime" panose="020B7200000000000000" pitchFamily="34" charset="0"/>
              <a:cs typeface="Times New Roman" panose="02020603050405020304" pitchFamily="18" charset="0"/>
            </a:endParaRPr>
          </a:p>
          <a:p>
            <a:pPr algn="ct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err="1">
                <a:solidFill>
                  <a:srgbClr val="FF0000"/>
                </a:solidFill>
                <a:latin typeface="Times New Roman" panose="02020603050405020304" pitchFamily="18" charset="0"/>
                <a:cs typeface="Times New Roman" panose="02020603050405020304" pitchFamily="18" charset="0"/>
              </a:rPr>
              <a:t>Các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nhiệm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vụ</a:t>
            </a:r>
            <a:r>
              <a:rPr lang="en-US" altLang="en-US" b="1" dirty="0">
                <a:solidFill>
                  <a:srgbClr val="FF0000"/>
                </a:solidFill>
                <a:latin typeface="Times New Roman" panose="02020603050405020304" pitchFamily="18" charset="0"/>
                <a:cs typeface="Times New Roman" panose="02020603050405020304" pitchFamily="18" charset="0"/>
              </a:rPr>
              <a:t> do </a:t>
            </a:r>
            <a:r>
              <a:rPr lang="en-US" altLang="en-US" b="1" dirty="0" err="1">
                <a:solidFill>
                  <a:srgbClr val="FF0000"/>
                </a:solidFill>
                <a:latin typeface="Times New Roman" panose="02020603050405020304" pitchFamily="18" charset="0"/>
                <a:cs typeface="Times New Roman" panose="02020603050405020304" pitchFamily="18" charset="0"/>
              </a:rPr>
              <a:t>Bộ</a:t>
            </a:r>
            <a:r>
              <a:rPr lang="en-US" altLang="en-US" b="1" dirty="0">
                <a:solidFill>
                  <a:srgbClr val="FF0000"/>
                </a:solidFill>
                <a:latin typeface="Times New Roman" panose="02020603050405020304" pitchFamily="18" charset="0"/>
                <a:cs typeface="Times New Roman" panose="02020603050405020304" pitchFamily="18" charset="0"/>
              </a:rPr>
              <a:t> Khoa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nghệ</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chủ</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trì</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sz="1600" dirty="0">
              <a:solidFill>
                <a:srgbClr val="FF0000"/>
              </a:solidFill>
              <a:latin typeface=".VnTime" panose="020B7200000000000000" pitchFamily="34" charset="0"/>
              <a:cs typeface="Times New Roman" panose="02020603050405020304" pitchFamily="18" charset="0"/>
            </a:endParaRPr>
          </a:p>
        </p:txBody>
      </p:sp>
      <p:pic>
        <p:nvPicPr>
          <p:cNvPr id="31749" name="Picture 10" descr="SI logo">
            <a:extLst>
              <a:ext uri="{FF2B5EF4-FFF2-40B4-BE49-F238E27FC236}">
                <a16:creationId xmlns:a16="http://schemas.microsoft.com/office/drawing/2014/main" id="{3B1740FB-67FB-4241-97AD-861E61DCC7E9}"/>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2527300" y="2617788"/>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4">
            <a:extLst>
              <a:ext uri="{FF2B5EF4-FFF2-40B4-BE49-F238E27FC236}">
                <a16:creationId xmlns:a16="http://schemas.microsoft.com/office/drawing/2014/main" id="{8B7C9C0A-B605-4C84-A3E9-730505EB1E02}"/>
              </a:ext>
            </a:extLst>
          </p:cNvPr>
          <p:cNvSpPr txBox="1">
            <a:spLocks noGrp="1"/>
          </p:cNvSpPr>
          <p:nvPr/>
        </p:nvSpPr>
        <p:spPr bwMode="auto">
          <a:xfrm>
            <a:off x="8534400" y="61722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B457C4B-DBDC-4B58-939C-C1DFD8B253CC}" type="slidenum">
              <a:rPr lang="en-US" altLang="en-US" sz="1400" b="1">
                <a:latin typeface="Trebuchet MS" panose="020B0603020202020204" pitchFamily="34" charset="0"/>
              </a:rPr>
              <a:pPr algn="ctr" eaLnBrk="1" hangingPunct="1"/>
              <a:t>25</a:t>
            </a:fld>
            <a:endParaRPr lang="en-US" altLang="en-US" sz="1400" b="1">
              <a:latin typeface="Trebuchet MS" panose="020B0603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a:extLst>
              <a:ext uri="{FF2B5EF4-FFF2-40B4-BE49-F238E27FC236}">
                <a16:creationId xmlns:a16="http://schemas.microsoft.com/office/drawing/2014/main" id="{98F8C3F3-E334-40D4-A834-A80BFF8AA7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6C467E-3F8D-498E-99AF-657C2A71816E}" type="slidenum">
              <a:rPr lang="en-US" altLang="en-US">
                <a:solidFill>
                  <a:srgbClr val="7F7F7F"/>
                </a:solidFill>
                <a:latin typeface="Trebuchet MS" panose="020B0603020202020204" pitchFamily="34" charset="0"/>
              </a:rPr>
              <a:pPr/>
              <a:t>26</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0699271F-4932-45A4-A91E-3320181FD2D0}"/>
              </a:ext>
            </a:extLst>
          </p:cNvPr>
          <p:cNvGraphicFramePr>
            <a:graphicFrameLocks noGrp="1"/>
          </p:cNvGraphicFramePr>
          <p:nvPr/>
        </p:nvGraphicFramePr>
        <p:xfrm>
          <a:off x="152399" y="1260892"/>
          <a:ext cx="8839200" cy="5437181"/>
        </p:xfrm>
        <a:graphic>
          <a:graphicData uri="http://schemas.openxmlformats.org/drawingml/2006/table">
            <a:tbl>
              <a:tblPr firstRow="1" firstCol="1" lastRow="1" lastCol="1" bandRow="1" bandCol="1"/>
              <a:tblGrid>
                <a:gridCol w="495923">
                  <a:extLst>
                    <a:ext uri="{9D8B030D-6E8A-4147-A177-3AD203B41FA5}">
                      <a16:colId xmlns:a16="http://schemas.microsoft.com/office/drawing/2014/main" val="20000"/>
                    </a:ext>
                  </a:extLst>
                </a:gridCol>
                <a:gridCol w="4076078">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2362199">
                  <a:extLst>
                    <a:ext uri="{9D8B030D-6E8A-4147-A177-3AD203B41FA5}">
                      <a16:colId xmlns:a16="http://schemas.microsoft.com/office/drawing/2014/main" val="20004"/>
                    </a:ext>
                  </a:extLst>
                </a:gridCol>
              </a:tblGrid>
              <a:tr h="448621">
                <a:tc>
                  <a:txBody>
                    <a:bodyPr/>
                    <a:lstStyle/>
                    <a:p>
                      <a:pPr algn="ctr">
                        <a:spcBef>
                          <a:spcPts val="200"/>
                        </a:spcBef>
                        <a:spcAft>
                          <a:spcPts val="200"/>
                        </a:spcAf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14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14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14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400" b="0" baseline="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endParaRPr lang="en-US" sz="14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400" b="0" baseline="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en-US" sz="14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896">
                <a:tc>
                  <a:txBody>
                    <a:bodyPr/>
                    <a:lstStyle/>
                    <a:p>
                      <a:pPr algn="ctr">
                        <a:spcBef>
                          <a:spcPts val="200"/>
                        </a:spcBef>
                        <a:spcAft>
                          <a:spcPts val="200"/>
                        </a:spcAft>
                      </a:pPr>
                      <a:r>
                        <a:rPr lang="en-US" sz="1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46760">
                <a:tc>
                  <a:txBody>
                    <a:bodyPr/>
                    <a:lstStyle/>
                    <a:p>
                      <a:pPr algn="ctr">
                        <a:spcBef>
                          <a:spcPts val="200"/>
                        </a:spcBef>
                        <a:spcAft>
                          <a:spcPts val="200"/>
                        </a:spcAft>
                      </a:pPr>
                      <a:r>
                        <a:rPr lang="en-US" sz="160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600" i="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I/2019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Bef>
                          <a:spcPts val="200"/>
                        </a:spcBef>
                        <a:spcAft>
                          <a:spcPts val="200"/>
                        </a:spcAft>
                        <a:buFontTx/>
                        <a:buNone/>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KH&amp;CN;</a:t>
                      </a:r>
                      <a:endParaRPr lang="en-US" sz="1600" u="none" strike="sng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200"/>
                        </a:spcBef>
                        <a:spcAft>
                          <a:spcPts val="200"/>
                        </a:spcAft>
                        <a:buFontTx/>
                        <a:buNone/>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4323">
                <a:tc>
                  <a:txBody>
                    <a:bodyPr/>
                    <a:lstStyle/>
                    <a:p>
                      <a:pPr algn="ctr">
                        <a:spcBef>
                          <a:spcPts val="200"/>
                        </a:spcBef>
                        <a:spcAft>
                          <a:spcPts val="200"/>
                        </a:spcAft>
                      </a:pPr>
                      <a:r>
                        <a:rPr lang="en-US" sz="160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600" i="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60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 cục TĐC</a:t>
                      </a:r>
                      <a:endParaRPr lang="en-US" sz="1600" u="none">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KHCN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tế-kỹ</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CNN);</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KH&amp;CN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p>
                    <a:p>
                      <a:pPr algn="just">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a:extLst>
              <a:ext uri="{FF2B5EF4-FFF2-40B4-BE49-F238E27FC236}">
                <a16:creationId xmlns:a16="http://schemas.microsoft.com/office/drawing/2014/main" id="{360A6FAB-9D8C-46AC-9D1E-AB2B664385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4D68F-235C-4DD8-9565-B146D6D38423}" type="slidenum">
              <a:rPr lang="en-US" altLang="en-US">
                <a:solidFill>
                  <a:srgbClr val="7F7F7F"/>
                </a:solidFill>
                <a:latin typeface="Trebuchet MS" panose="020B0603020202020204" pitchFamily="34" charset="0"/>
              </a:rPr>
              <a:pPr/>
              <a:t>27</a:t>
            </a:fld>
            <a:endParaRPr lang="en-US" altLang="en-US">
              <a:solidFill>
                <a:srgbClr val="7F7F7F"/>
              </a:solidFill>
              <a:latin typeface="Trebuchet MS" panose="020B0603020202020204" pitchFamily="34" charset="0"/>
            </a:endParaRPr>
          </a:p>
        </p:txBody>
      </p:sp>
      <p:graphicFrame>
        <p:nvGraphicFramePr>
          <p:cNvPr id="5" name="Table 4">
            <a:extLst>
              <a:ext uri="{FF2B5EF4-FFF2-40B4-BE49-F238E27FC236}">
                <a16:creationId xmlns:a16="http://schemas.microsoft.com/office/drawing/2014/main" id="{E92BC60B-EABB-439B-A04D-A2595C6D0817}"/>
              </a:ext>
            </a:extLst>
          </p:cNvPr>
          <p:cNvGraphicFramePr>
            <a:graphicFrameLocks noGrp="1"/>
          </p:cNvGraphicFramePr>
          <p:nvPr/>
        </p:nvGraphicFramePr>
        <p:xfrm>
          <a:off x="152400" y="1295400"/>
          <a:ext cx="8839200" cy="5246687"/>
        </p:xfrm>
        <a:graphic>
          <a:graphicData uri="http://schemas.openxmlformats.org/drawingml/2006/table">
            <a:tbl>
              <a:tblPr/>
              <a:tblGrid>
                <a:gridCol w="500063">
                  <a:extLst>
                    <a:ext uri="{9D8B030D-6E8A-4147-A177-3AD203B41FA5}">
                      <a16:colId xmlns:a16="http://schemas.microsoft.com/office/drawing/2014/main" val="20000"/>
                    </a:ext>
                  </a:extLst>
                </a:gridCol>
                <a:gridCol w="4325937">
                  <a:extLst>
                    <a:ext uri="{9D8B030D-6E8A-4147-A177-3AD203B41FA5}">
                      <a16:colId xmlns:a16="http://schemas.microsoft.com/office/drawing/2014/main" val="20001"/>
                    </a:ext>
                  </a:extLst>
                </a:gridCol>
                <a:gridCol w="1058863">
                  <a:extLst>
                    <a:ext uri="{9D8B030D-6E8A-4147-A177-3AD203B41FA5}">
                      <a16:colId xmlns:a16="http://schemas.microsoft.com/office/drawing/2014/main" val="20002"/>
                    </a:ext>
                  </a:extLst>
                </a:gridCol>
                <a:gridCol w="1204912">
                  <a:extLst>
                    <a:ext uri="{9D8B030D-6E8A-4147-A177-3AD203B41FA5}">
                      <a16:colId xmlns:a16="http://schemas.microsoft.com/office/drawing/2014/main" val="20003"/>
                    </a:ext>
                  </a:extLst>
                </a:gridCol>
                <a:gridCol w="1749425">
                  <a:extLst>
                    <a:ext uri="{9D8B030D-6E8A-4147-A177-3AD203B41FA5}">
                      <a16:colId xmlns:a16="http://schemas.microsoft.com/office/drawing/2014/main" val="20004"/>
                    </a:ext>
                  </a:extLst>
                </a:gridCol>
              </a:tblGrid>
              <a:tr h="426738">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2</a:t>
                      </a:r>
                      <a:endPar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endParaRP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Triển khai thực hiện các nhiệm vụ của Đề án</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Thời</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gian</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thực</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hiện</a:t>
                      </a:r>
                      <a:endParaRPr kumimoji="0" lang="en-US" altLang="en-US" sz="1400" b="0" i="0" u="none" strike="noStrike" cap="none" normalizeH="0" baseline="0" dirty="0">
                        <a:ln>
                          <a:noFill/>
                        </a:ln>
                        <a:solidFill>
                          <a:srgbClr val="0000FF"/>
                        </a:solidFill>
                        <a:effectLst/>
                        <a:latin typeface=".VnTime" pitchFamily="34" charset="0"/>
                        <a:cs typeface="Times New Roman"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Đơn</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vị</a:t>
                      </a:r>
                      <a:r>
                        <a:rPr kumimoji="0" lang="en-US" altLang="en-US" sz="1400" b="0" i="0" u="none" strike="noStrike" cap="none" normalizeH="0" baseline="0" dirty="0">
                          <a:ln>
                            <a:noFill/>
                          </a:ln>
                          <a:solidFill>
                            <a:srgbClr val="0000FF"/>
                          </a:solidFill>
                          <a:effectLst/>
                          <a:latin typeface=".VnTime" pitchFamily="34"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chủ</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trì</a:t>
                      </a:r>
                      <a:endParaRPr kumimoji="0" lang="en-US" altLang="en-US" sz="1400" b="0" i="0" u="none" strike="noStrike" cap="none" normalizeH="0" baseline="0" dirty="0">
                        <a:ln>
                          <a:noFill/>
                        </a:ln>
                        <a:solidFill>
                          <a:srgbClr val="0000FF"/>
                        </a:solidFill>
                        <a:effectLst/>
                        <a:latin typeface=".VnTime" pitchFamily="34" charset="0"/>
                        <a:cs typeface="Times New Roman"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Đơn</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vị</a:t>
                      </a:r>
                      <a:r>
                        <a:rPr kumimoji="0" lang="en-US" altLang="en-US" sz="1400" b="0" i="0" u="none" strike="noStrike" cap="none" normalizeH="0" baseline="0" dirty="0">
                          <a:ln>
                            <a:noFill/>
                          </a:ln>
                          <a:solidFill>
                            <a:srgbClr val="0000FF"/>
                          </a:solidFill>
                          <a:effectLst/>
                          <a:latin typeface=".VnTime" pitchFamily="34"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phối</a:t>
                      </a:r>
                      <a:r>
                        <a:rPr kumimoji="0" lang="en-US" altLang="en-US"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400" b="1" i="0" u="none" strike="noStrike" cap="none" normalizeH="0" baseline="0" dirty="0" err="1">
                          <a:ln>
                            <a:noFill/>
                          </a:ln>
                          <a:solidFill>
                            <a:srgbClr val="0000FF"/>
                          </a:solidFill>
                          <a:effectLst/>
                          <a:latin typeface="Times New Roman" pitchFamily="18" charset="0"/>
                          <a:cs typeface="Times New Roman" pitchFamily="18" charset="0"/>
                        </a:rPr>
                        <a:t>hợp</a:t>
                      </a:r>
                      <a:endParaRPr kumimoji="0" lang="en-US" altLang="en-US" sz="1400" b="0" i="0" u="none" strike="noStrike" cap="none" normalizeH="0" baseline="0" dirty="0">
                        <a:ln>
                          <a:noFill/>
                        </a:ln>
                        <a:solidFill>
                          <a:srgbClr val="0000FF"/>
                        </a:solidFill>
                        <a:effectLst/>
                        <a:latin typeface=".VnTime" pitchFamily="34" charset="0"/>
                        <a:cs typeface="Times New Roman"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19">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2.1</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Sửa</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đổi</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bổ</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sung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chính</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sách</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tạo</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thuận</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lợi</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hoạt</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đo</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lường</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hỗ</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trợ</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doanh</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nghiệp</a:t>
                      </a:r>
                      <a:endPar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endParaRP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 </a:t>
                      </a: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 </a:t>
                      </a: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 </a:t>
                      </a:r>
                    </a:p>
                  </a:txBody>
                  <a:tcPr marL="46006" marR="4600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5509">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2.1.1</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Nghiên cứu, xây dựng, ban hành Danh mục ngành, lĩnh vực sản xuất, kinh doanh trọng tâm cần tăng cường, đổi mới hoạt động đo lường</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Năm 2019</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Tổng cục TĐC</a:t>
                      </a:r>
                    </a:p>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Pháp</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chế</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CNC; </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CNN;</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ngành</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địa</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phương</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đơn</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vị</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liên</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1600" b="0" i="0" u="none" strike="noStrike" cap="none" normalizeH="0" baseline="0" dirty="0" err="1">
                          <a:ln>
                            <a:noFill/>
                          </a:ln>
                          <a:solidFill>
                            <a:srgbClr val="0000FF"/>
                          </a:solidFill>
                          <a:effectLst/>
                          <a:latin typeface="Times New Roman" pitchFamily="18" charset="0"/>
                          <a:cs typeface="Times New Roman" pitchFamily="18" charset="0"/>
                        </a:rPr>
                        <a:t>quan</a:t>
                      </a:r>
                      <a:r>
                        <a:rPr kumimoji="0" lang="en-US" sz="1600" b="0" i="0" u="none" strike="noStrike" cap="none" normalizeH="0" baseline="0" dirty="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257">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2.1.2</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Xây dựng, ban hành bộ tiêu chí quốc gia đánh giá các lĩnh vực đo</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Năm 2019</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Tổng cục TĐC</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Pháp</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chế</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3102">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2.1.3</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Nghiên cứu, xây dựng, ban hành bổ sung chính sách tạo môi trường pháp lý thuận lợi cho hoạt động đo lường; thúc đẩy xã hội hóa hoạt động đo lường; thúc đẩy thương mại hóa các sản phẩm từ kết quả nghiên cứu trong lĩnh vực đo lường, ứng dụng và phát triển khoa học và công nghệ đo lường</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2020-2030</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Tổng cục TĐC</a:t>
                      </a:r>
                    </a:p>
                    <a:p>
                      <a:pPr marL="0" marR="0" lvl="0" indent="0" algn="ctr"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Pháp</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chế</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CNN;</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ngành</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địa</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phương</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doanh</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nghiệp</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liên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quan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3362">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2.1.4</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Rà</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soát</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bổ</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sung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phương</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tiện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đo</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chuẩn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đo</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lường</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chất</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chuẩn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vào</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Danh</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mục</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sản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phẩm</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công</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nghệ</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cao</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được</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khuyến</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khích</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phát</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triển</a:t>
                      </a:r>
                      <a:endPar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2019-2025</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Tổng cục TĐC</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Pháp</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chế</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0" i="0" u="none" strike="noStrike" cap="none" normalizeH="0" baseline="0" dirty="0" err="1">
                          <a:ln>
                            <a:noFill/>
                          </a:ln>
                          <a:solidFill>
                            <a:srgbClr val="0000FF"/>
                          </a:solidFill>
                          <a:effectLst/>
                          <a:latin typeface="Times New Roman" pitchFamily="18" charset="0"/>
                          <a:cs typeface="Times New Roman" pitchFamily="18" charset="0"/>
                        </a:rPr>
                        <a:t>Vụ</a:t>
                      </a: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 CNC.</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B7471915-E666-4038-88B0-5685876D85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56623D-DDCE-4C98-A3F5-F844BE8CD64A}" type="slidenum">
              <a:rPr lang="en-US" altLang="en-US">
                <a:solidFill>
                  <a:srgbClr val="7F7F7F"/>
                </a:solidFill>
                <a:latin typeface="Trebuchet MS" panose="020B0603020202020204" pitchFamily="34" charset="0"/>
              </a:rPr>
              <a:pPr/>
              <a:t>28</a:t>
            </a:fld>
            <a:endParaRPr lang="en-US" altLang="en-US">
              <a:solidFill>
                <a:srgbClr val="7F7F7F"/>
              </a:solidFill>
              <a:latin typeface="Trebuchet MS" panose="020B0603020202020204" pitchFamily="34" charset="0"/>
            </a:endParaRPr>
          </a:p>
        </p:txBody>
      </p:sp>
      <p:graphicFrame>
        <p:nvGraphicFramePr>
          <p:cNvPr id="5" name="Table 4">
            <a:extLst>
              <a:ext uri="{FF2B5EF4-FFF2-40B4-BE49-F238E27FC236}">
                <a16:creationId xmlns:a16="http://schemas.microsoft.com/office/drawing/2014/main" id="{0A013FA5-83C4-4C84-BE42-1EF96DEF853D}"/>
              </a:ext>
            </a:extLst>
          </p:cNvPr>
          <p:cNvGraphicFramePr>
            <a:graphicFrameLocks noGrp="1"/>
          </p:cNvGraphicFramePr>
          <p:nvPr/>
        </p:nvGraphicFramePr>
        <p:xfrm>
          <a:off x="152400" y="1295400"/>
          <a:ext cx="8839200" cy="4452938"/>
        </p:xfrm>
        <a:graphic>
          <a:graphicData uri="http://schemas.openxmlformats.org/drawingml/2006/table">
            <a:tbl>
              <a:tblPr/>
              <a:tblGrid>
                <a:gridCol w="499837">
                  <a:extLst>
                    <a:ext uri="{9D8B030D-6E8A-4147-A177-3AD203B41FA5}">
                      <a16:colId xmlns:a16="http://schemas.microsoft.com/office/drawing/2014/main" val="20000"/>
                    </a:ext>
                  </a:extLst>
                </a:gridCol>
                <a:gridCol w="3696927">
                  <a:extLst>
                    <a:ext uri="{9D8B030D-6E8A-4147-A177-3AD203B41FA5}">
                      <a16:colId xmlns:a16="http://schemas.microsoft.com/office/drawing/2014/main" val="20001"/>
                    </a:ext>
                  </a:extLst>
                </a:gridCol>
                <a:gridCol w="965626">
                  <a:extLst>
                    <a:ext uri="{9D8B030D-6E8A-4147-A177-3AD203B41FA5}">
                      <a16:colId xmlns:a16="http://schemas.microsoft.com/office/drawing/2014/main" val="20002"/>
                    </a:ext>
                  </a:extLst>
                </a:gridCol>
                <a:gridCol w="1188464">
                  <a:extLst>
                    <a:ext uri="{9D8B030D-6E8A-4147-A177-3AD203B41FA5}">
                      <a16:colId xmlns:a16="http://schemas.microsoft.com/office/drawing/2014/main" val="20003"/>
                    </a:ext>
                  </a:extLst>
                </a:gridCol>
                <a:gridCol w="2488346">
                  <a:extLst>
                    <a:ext uri="{9D8B030D-6E8A-4147-A177-3AD203B41FA5}">
                      <a16:colId xmlns:a16="http://schemas.microsoft.com/office/drawing/2014/main" val="20004"/>
                    </a:ext>
                  </a:extLst>
                </a:gridCol>
              </a:tblGrid>
              <a:tr h="48774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2.2</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Tăng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cường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phát</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hạ</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tầng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Thời gian thực hiện</a:t>
                      </a:r>
                      <a:endParaRPr kumimoji="0" lang="en-US" altLang="en-US" sz="14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74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2.2.1</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Xây</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dựng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hạ</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tầng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kỹ</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thuật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cấp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lĩnh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79">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Xây</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dựng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phê</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duyệt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dự</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án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đầu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tư</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Chuẩn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2019 - 2030</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phòng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789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Xây</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dựng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phê</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duyệt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khai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dự</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án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tăng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thiết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bị</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2019 - 2030</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731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Đầu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tư</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nguồn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duy</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thống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chuẩn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2019 - 2030</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454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2.2.2</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lưới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cung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cấp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dịch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kiểm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chuẩn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thử</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tiện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chuẩn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2019 – 2030</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ĐP;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EAA3E0C7-C9E6-447B-B051-BD9C4EC05D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4B07FE-B0EF-4258-A411-0BB2D0BE27C0}" type="slidenum">
              <a:rPr lang="en-US" altLang="en-US">
                <a:solidFill>
                  <a:srgbClr val="7F7F7F"/>
                </a:solidFill>
                <a:latin typeface="Trebuchet MS" panose="020B0603020202020204" pitchFamily="34" charset="0"/>
              </a:rPr>
              <a:pPr/>
              <a:t>29</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EB55CAEA-5863-4F90-9AA7-F4CA553450D9}"/>
              </a:ext>
            </a:extLst>
          </p:cNvPr>
          <p:cNvGraphicFramePr>
            <a:graphicFrameLocks noGrp="1"/>
          </p:cNvGraphicFramePr>
          <p:nvPr/>
        </p:nvGraphicFramePr>
        <p:xfrm>
          <a:off x="152400" y="1295400"/>
          <a:ext cx="8839200" cy="4206875"/>
        </p:xfrm>
        <a:graphic>
          <a:graphicData uri="http://schemas.openxmlformats.org/drawingml/2006/table">
            <a:tbl>
              <a:tblPr/>
              <a:tblGrid>
                <a:gridCol w="533400">
                  <a:extLst>
                    <a:ext uri="{9D8B030D-6E8A-4147-A177-3AD203B41FA5}">
                      <a16:colId xmlns:a16="http://schemas.microsoft.com/office/drawing/2014/main" val="20000"/>
                    </a:ext>
                  </a:extLst>
                </a:gridCol>
                <a:gridCol w="3876757">
                  <a:extLst>
                    <a:ext uri="{9D8B030D-6E8A-4147-A177-3AD203B41FA5}">
                      <a16:colId xmlns:a16="http://schemas.microsoft.com/office/drawing/2014/main" val="20001"/>
                    </a:ext>
                  </a:extLst>
                </a:gridCol>
                <a:gridCol w="1057682">
                  <a:extLst>
                    <a:ext uri="{9D8B030D-6E8A-4147-A177-3AD203B41FA5}">
                      <a16:colId xmlns:a16="http://schemas.microsoft.com/office/drawing/2014/main" val="20002"/>
                    </a:ext>
                  </a:extLst>
                </a:gridCol>
                <a:gridCol w="1057682">
                  <a:extLst>
                    <a:ext uri="{9D8B030D-6E8A-4147-A177-3AD203B41FA5}">
                      <a16:colId xmlns:a16="http://schemas.microsoft.com/office/drawing/2014/main" val="20003"/>
                    </a:ext>
                  </a:extLst>
                </a:gridCol>
                <a:gridCol w="2313679">
                  <a:extLst>
                    <a:ext uri="{9D8B030D-6E8A-4147-A177-3AD203B41FA5}">
                      <a16:colId xmlns:a16="http://schemas.microsoft.com/office/drawing/2014/main" val="20004"/>
                    </a:ext>
                  </a:extLst>
                </a:gridCol>
              </a:tblGrid>
              <a:tr h="48775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2.2</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Tăng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cường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phát</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hạ</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tầng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6006" marR="4600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Thời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thực</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hiện</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793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2.2.3</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Tăng cường công tác nghiên cứu cơ bản, nghiên cứu ứng dụng về khoa học công nghệ đo lường</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2019 - 2030</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Quỹ</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Nafosted</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631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2.2.4</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Bồi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dưỡng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nâng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cao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môn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tham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vi-VN"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20</a:t>
                      </a: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19 - </a:t>
                      </a:r>
                      <a:r>
                        <a:rPr kumimoji="0" lang="vi-VN"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20</a:t>
                      </a: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30</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TCCB;</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6487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2.2.5</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Nghiên</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cứu</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sản</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xuất</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thương</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mại</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hóa</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chất</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chuẩn</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chuẩn</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tiện</a:t>
                      </a:r>
                      <a:r>
                        <a:rPr kumimoji="0" lang="en-US" altLang="en-US" sz="1600" b="0" i="0" u="none" strike="noStrike" cap="none" normalizeH="0" baseline="0" dirty="0">
                          <a:ln>
                            <a:noFill/>
                          </a:ln>
                          <a:solidFill>
                            <a:srgbClr val="0000FF"/>
                          </a:solidFill>
                          <a:effectLst/>
                          <a:latin typeface="Times New Roman" panose="02020603050405020304" pitchFamily="18" charset="0"/>
                          <a:ea typeface="Batang"/>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ea typeface="Batang"/>
                          <a:cs typeface="Times New Roman" panose="02020603050405020304" pitchFamily="18" charset="0"/>
                        </a:rPr>
                        <a:t>đo</a:t>
                      </a:r>
                      <a:endParaRPr kumimoji="0" lang="en-US" altLang="en-US" sz="1600" b="0" i="0" u="none" strike="noStrike" cap="none" normalizeH="0" baseline="0" dirty="0">
                        <a:ln>
                          <a:noFill/>
                        </a:ln>
                        <a:solidFill>
                          <a:srgbClr val="0000FF"/>
                        </a:solidFill>
                        <a:effectLst/>
                        <a:latin typeface=".VnTime" panose="020B7200000000000000" pitchFamily="34" charset="0"/>
                        <a:ea typeface="Batang"/>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vi-VN"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20</a:t>
                      </a: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19 - </a:t>
                      </a:r>
                      <a:r>
                        <a:rPr kumimoji="0" lang="vi-VN"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20</a:t>
                      </a: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30</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86A9B907-6A13-469B-9797-76D442D5ECD2}"/>
              </a:ext>
            </a:extLst>
          </p:cNvPr>
          <p:cNvSpPr txBox="1">
            <a:spLocks noGrp="1"/>
          </p:cNvSpPr>
          <p:nvPr/>
        </p:nvSpPr>
        <p:spPr bwMode="auto">
          <a:xfrm>
            <a:off x="8534400" y="62484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ACA30BB-8816-4873-8682-33E9E579DCF0}" type="slidenum">
              <a:rPr lang="en-US" altLang="en-US" sz="1400" b="1">
                <a:latin typeface="Trebuchet MS" panose="020B0603020202020204" pitchFamily="34" charset="0"/>
              </a:rPr>
              <a:pPr algn="ctr" eaLnBrk="1" hangingPunct="1"/>
              <a:t>3</a:t>
            </a:fld>
            <a:endParaRPr lang="en-US" altLang="en-US" sz="1400" b="1">
              <a:latin typeface="Trebuchet MS" panose="020B0603020202020204" pitchFamily="34" charset="0"/>
            </a:endParaRPr>
          </a:p>
        </p:txBody>
      </p:sp>
      <p:pic>
        <p:nvPicPr>
          <p:cNvPr id="10244" name="Picture 10" descr="SI logo">
            <a:extLst>
              <a:ext uri="{FF2B5EF4-FFF2-40B4-BE49-F238E27FC236}">
                <a16:creationId xmlns:a16="http://schemas.microsoft.com/office/drawing/2014/main" id="{46BC7F63-D0C7-4FBB-B246-0041AF2BFC79}"/>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2527300" y="2617788"/>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a:extLst>
              <a:ext uri="{FF2B5EF4-FFF2-40B4-BE49-F238E27FC236}">
                <a16:creationId xmlns:a16="http://schemas.microsoft.com/office/drawing/2014/main" id="{207B12F9-23B6-4749-A745-4B1975183B9C}"/>
              </a:ext>
            </a:extLst>
          </p:cNvPr>
          <p:cNvSpPr>
            <a:spLocks noChangeArrowheads="1"/>
          </p:cNvSpPr>
          <p:nvPr/>
        </p:nvSpPr>
        <p:spPr bwMode="auto">
          <a:xfrm>
            <a:off x="0" y="15240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79388" algn="l"/>
              </a:tabLst>
              <a:defRPr>
                <a:solidFill>
                  <a:schemeClr val="tx1"/>
                </a:solidFill>
                <a:latin typeface="Arial" panose="020B0604020202020204" pitchFamily="34" charset="0"/>
                <a:cs typeface="Arial" panose="020B0604020202020204" pitchFamily="34" charset="0"/>
              </a:defRPr>
            </a:lvl1pPr>
            <a:lvl2pPr marL="742950" indent="-285750">
              <a:tabLst>
                <a:tab pos="179388" algn="l"/>
              </a:tabLst>
              <a:defRPr>
                <a:solidFill>
                  <a:schemeClr val="tx1"/>
                </a:solidFill>
                <a:latin typeface="Arial" panose="020B0604020202020204" pitchFamily="34" charset="0"/>
                <a:cs typeface="Arial" panose="020B0604020202020204" pitchFamily="34" charset="0"/>
              </a:defRPr>
            </a:lvl2pPr>
            <a:lvl3pPr marL="1143000" indent="-228600">
              <a:tabLst>
                <a:tab pos="179388" algn="l"/>
              </a:tabLst>
              <a:defRPr>
                <a:solidFill>
                  <a:schemeClr val="tx1"/>
                </a:solidFill>
                <a:latin typeface="Arial" panose="020B0604020202020204" pitchFamily="34" charset="0"/>
                <a:cs typeface="Arial" panose="020B0604020202020204" pitchFamily="34" charset="0"/>
              </a:defRPr>
            </a:lvl3pPr>
            <a:lvl4pPr marL="1600200" indent="-228600">
              <a:tabLst>
                <a:tab pos="179388" algn="l"/>
              </a:tabLst>
              <a:defRPr>
                <a:solidFill>
                  <a:schemeClr val="tx1"/>
                </a:solidFill>
                <a:latin typeface="Arial" panose="020B0604020202020204" pitchFamily="34" charset="0"/>
                <a:cs typeface="Arial" panose="020B0604020202020204" pitchFamily="34" charset="0"/>
              </a:defRPr>
            </a:lvl4pPr>
            <a:lvl5pPr marL="2057400" indent="-228600">
              <a:tabLst>
                <a:tab pos="179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9pPr>
          </a:lstStyle>
          <a:p>
            <a:pPr algn="ctr"/>
            <a:r>
              <a:rPr lang="en-US" altLang="en-US" sz="2000" b="1" dirty="0">
                <a:solidFill>
                  <a:srgbClr val="0000FF"/>
                </a:solidFill>
                <a:latin typeface="Times New Roman" panose="02020603050405020304" pitchFamily="18" charset="0"/>
                <a:cs typeface="Times New Roman" panose="02020603050405020304" pitchFamily="18" charset="0"/>
              </a:rPr>
              <a:t>I. </a:t>
            </a:r>
            <a:r>
              <a:rPr lang="vi-VN" altLang="en-US" sz="2000" b="1" dirty="0">
                <a:solidFill>
                  <a:srgbClr val="0000FF"/>
                </a:solidFill>
                <a:latin typeface="Times New Roman" panose="02020603050405020304" pitchFamily="18" charset="0"/>
                <a:cs typeface="Times New Roman" panose="02020603050405020304" pitchFamily="18" charset="0"/>
              </a:rPr>
              <a:t>VAI TRÒ HOẠT ĐỘNG ĐO LƯỜNG </a:t>
            </a:r>
          </a:p>
          <a:p>
            <a:pPr algn="ctr"/>
            <a:r>
              <a:rPr lang="vi-VN" altLang="en-US" sz="2000" b="1" dirty="0">
                <a:solidFill>
                  <a:srgbClr val="0000FF"/>
                </a:solidFill>
                <a:latin typeface="Times New Roman" panose="02020603050405020304" pitchFamily="18" charset="0"/>
                <a:cs typeface="Times New Roman" panose="02020603050405020304" pitchFamily="18" charset="0"/>
              </a:rPr>
              <a:t>TRONG QUÁ TRÌNH PHÁT TRIỂN KINH TẾ - XÃ HỘI, </a:t>
            </a:r>
          </a:p>
          <a:p>
            <a:pPr algn="ctr"/>
            <a:r>
              <a:rPr lang="vi-VN" altLang="en-US" sz="2000" b="1" dirty="0">
                <a:solidFill>
                  <a:srgbClr val="0000FF"/>
                </a:solidFill>
                <a:latin typeface="Times New Roman" panose="02020603050405020304" pitchFamily="18" charset="0"/>
                <a:cs typeface="Times New Roman" panose="02020603050405020304" pitchFamily="18" charset="0"/>
              </a:rPr>
              <a:t>HỘI NHẬP QUỐC TẾ</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a:extLst>
              <a:ext uri="{FF2B5EF4-FFF2-40B4-BE49-F238E27FC236}">
                <a16:creationId xmlns:a16="http://schemas.microsoft.com/office/drawing/2014/main" id="{1F524252-A7AC-4D6F-9F2B-680D51FB67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EDEAB5-1A02-421B-B9DB-8FB5B4F1CAC5}" type="slidenum">
              <a:rPr lang="en-US" altLang="en-US">
                <a:solidFill>
                  <a:srgbClr val="7F7F7F"/>
                </a:solidFill>
                <a:latin typeface="Trebuchet MS" panose="020B0603020202020204" pitchFamily="34" charset="0"/>
              </a:rPr>
              <a:pPr/>
              <a:t>30</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2FDC2F86-18B8-4F2D-BDDE-824C287CD1BB}"/>
              </a:ext>
            </a:extLst>
          </p:cNvPr>
          <p:cNvGraphicFramePr>
            <a:graphicFrameLocks noGrp="1"/>
          </p:cNvGraphicFramePr>
          <p:nvPr/>
        </p:nvGraphicFramePr>
        <p:xfrm>
          <a:off x="152400" y="1295400"/>
          <a:ext cx="8839200" cy="3235389"/>
        </p:xfrm>
        <a:graphic>
          <a:graphicData uri="http://schemas.openxmlformats.org/drawingml/2006/table">
            <a:tbl>
              <a:tblPr/>
              <a:tblGrid>
                <a:gridCol w="609600">
                  <a:extLst>
                    <a:ext uri="{9D8B030D-6E8A-4147-A177-3AD203B41FA5}">
                      <a16:colId xmlns:a16="http://schemas.microsoft.com/office/drawing/2014/main" val="20000"/>
                    </a:ext>
                  </a:extLst>
                </a:gridCol>
                <a:gridCol w="4170564">
                  <a:extLst>
                    <a:ext uri="{9D8B030D-6E8A-4147-A177-3AD203B41FA5}">
                      <a16:colId xmlns:a16="http://schemas.microsoft.com/office/drawing/2014/main" val="20001"/>
                    </a:ext>
                  </a:extLst>
                </a:gridCol>
                <a:gridCol w="1049190">
                  <a:extLst>
                    <a:ext uri="{9D8B030D-6E8A-4147-A177-3AD203B41FA5}">
                      <a16:colId xmlns:a16="http://schemas.microsoft.com/office/drawing/2014/main" val="20002"/>
                    </a:ext>
                  </a:extLst>
                </a:gridCol>
                <a:gridCol w="1193107">
                  <a:extLst>
                    <a:ext uri="{9D8B030D-6E8A-4147-A177-3AD203B41FA5}">
                      <a16:colId xmlns:a16="http://schemas.microsoft.com/office/drawing/2014/main" val="20003"/>
                    </a:ext>
                  </a:extLst>
                </a:gridCol>
                <a:gridCol w="1816739">
                  <a:extLst>
                    <a:ext uri="{9D8B030D-6E8A-4147-A177-3AD203B41FA5}">
                      <a16:colId xmlns:a16="http://schemas.microsoft.com/office/drawing/2014/main" val="20004"/>
                    </a:ext>
                  </a:extLst>
                </a:gridCol>
              </a:tblGrid>
              <a:tr h="53711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2.3</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Nâng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cao</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hiệu</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quả</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tác</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quản</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lý</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nhà</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nước</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Thời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thực</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hiện</a:t>
                      </a:r>
                      <a:endParaRPr kumimoji="0" lang="en-US" altLang="en-US" sz="1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endParaRPr kumimoji="0" lang="en-US" altLang="en-US" sz="1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endParaRPr kumimoji="0" lang="en-US" altLang="en-US" sz="1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211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2.3.1</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với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quản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lý</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xây</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dựng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bản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quản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lý</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biến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hướng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dẫn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kiểm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Hàng năm</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p>
                    <a:p>
                      <a:pPr marL="0" marR="0" lvl="0" indent="0" algn="ctr"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hoạch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CNN;</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ĐP;</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6096">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2.3.2</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khai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kiểm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đánh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giá</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việc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áp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dụng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tiêu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đánh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giá</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lĩnh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thống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quản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lý</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tiêu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cơ</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sở</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hạ</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tầng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kỹ</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thuật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cần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có</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p>
                    <a:p>
                      <a:pPr marL="0" marR="0" lvl="0" indent="0" algn="ctr"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a:extLst>
              <a:ext uri="{FF2B5EF4-FFF2-40B4-BE49-F238E27FC236}">
                <a16:creationId xmlns:a16="http://schemas.microsoft.com/office/drawing/2014/main" id="{6820A5DE-1C52-4140-A9F2-ECEB4232E3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2E651E-14AC-47BA-B57B-BC794D08FE5F}" type="slidenum">
              <a:rPr lang="en-US" altLang="en-US">
                <a:solidFill>
                  <a:srgbClr val="7F7F7F"/>
                </a:solidFill>
                <a:latin typeface="Trebuchet MS" panose="020B0603020202020204" pitchFamily="34" charset="0"/>
              </a:rPr>
              <a:pPr/>
              <a:t>31</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04D6E73A-16E2-4C5B-AF94-1C3BC98BFFF0}"/>
              </a:ext>
            </a:extLst>
          </p:cNvPr>
          <p:cNvGraphicFramePr>
            <a:graphicFrameLocks noGrp="1"/>
          </p:cNvGraphicFramePr>
          <p:nvPr/>
        </p:nvGraphicFramePr>
        <p:xfrm>
          <a:off x="152400" y="1295400"/>
          <a:ext cx="8839199" cy="4734560"/>
        </p:xfrm>
        <a:graphic>
          <a:graphicData uri="http://schemas.openxmlformats.org/drawingml/2006/table">
            <a:tbl>
              <a:tblPr/>
              <a:tblGrid>
                <a:gridCol w="533399">
                  <a:extLst>
                    <a:ext uri="{9D8B030D-6E8A-4147-A177-3AD203B41FA5}">
                      <a16:colId xmlns:a16="http://schemas.microsoft.com/office/drawing/2014/main" val="20000"/>
                    </a:ext>
                  </a:extLst>
                </a:gridCol>
                <a:gridCol w="4246828">
                  <a:extLst>
                    <a:ext uri="{9D8B030D-6E8A-4147-A177-3AD203B41FA5}">
                      <a16:colId xmlns:a16="http://schemas.microsoft.com/office/drawing/2014/main" val="20001"/>
                    </a:ext>
                  </a:extLst>
                </a:gridCol>
                <a:gridCol w="1049656">
                  <a:extLst>
                    <a:ext uri="{9D8B030D-6E8A-4147-A177-3AD203B41FA5}">
                      <a16:colId xmlns:a16="http://schemas.microsoft.com/office/drawing/2014/main" val="20002"/>
                    </a:ext>
                  </a:extLst>
                </a:gridCol>
                <a:gridCol w="1192370">
                  <a:extLst>
                    <a:ext uri="{9D8B030D-6E8A-4147-A177-3AD203B41FA5}">
                      <a16:colId xmlns:a16="http://schemas.microsoft.com/office/drawing/2014/main" val="20003"/>
                    </a:ext>
                  </a:extLst>
                </a:gridCol>
                <a:gridCol w="1816946">
                  <a:extLst>
                    <a:ext uri="{9D8B030D-6E8A-4147-A177-3AD203B41FA5}">
                      <a16:colId xmlns:a16="http://schemas.microsoft.com/office/drawing/2014/main" val="20004"/>
                    </a:ext>
                  </a:extLst>
                </a:gridCol>
              </a:tblGrid>
              <a:tr h="487615">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2.4</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khai</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tác</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hỗ</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trợ</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đảm</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bảo</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chất</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lượng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sản</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phẩm</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hóa</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Thời gian thực hiện</a:t>
                      </a:r>
                      <a:endParaRPr kumimoji="0" lang="en-US" altLang="en-US" sz="14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062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2.4.1</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tư</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vấn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đào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tạo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hỗ</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trợ</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khai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áp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dụng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đảm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bảo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ĐP;</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284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2.4.2</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Hỗ</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trợ</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khai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cứu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ứng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dụng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tiến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qua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việc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tham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một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số</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khoa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học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cấp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712,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đổi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mới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cao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Hàng năm</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CNC, CNN;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62844">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2.4.3</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Hỗ</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trợ</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vi-VN"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tham gia các chương trình xúc tiến đầu tư, xúc tiến thương mại của nhà nước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Hội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chợ</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thiết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bị</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Việt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Nam</a:t>
                      </a:r>
                      <a:r>
                        <a:rPr kumimoji="0" lang="vi-VN"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a:t>
                      </a:r>
                      <a:r>
                        <a:rPr kumimoji="0" lang="vi-VN"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echmart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vi-VN"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Ngày</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hội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khởi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đổi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mới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tạo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a:t>
                      </a:r>
                      <a:r>
                        <a:rPr kumimoji="0" lang="vi-VN"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echfest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vi-VN"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các hội chợ, triển lãm trong nước và quốc tế</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Hàng năm</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tin KHCNQG</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p>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200"/>
                        </a:spcBef>
                        <a:spcAft>
                          <a:spcPts val="200"/>
                        </a:spcAft>
                        <a:buClrTx/>
                        <a:buSzTx/>
                        <a:buFontTx/>
                        <a:buChar char="-"/>
                        <a:tabLst/>
                      </a:pP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a:extLst>
              <a:ext uri="{FF2B5EF4-FFF2-40B4-BE49-F238E27FC236}">
                <a16:creationId xmlns:a16="http://schemas.microsoft.com/office/drawing/2014/main" id="{3E6F9A9B-16F7-4179-A115-5CD99D8898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83B538-3218-47A4-A5F1-20B65371295B}" type="slidenum">
              <a:rPr lang="en-US" altLang="en-US">
                <a:solidFill>
                  <a:srgbClr val="7F7F7F"/>
                </a:solidFill>
                <a:latin typeface="Trebuchet MS" panose="020B0603020202020204" pitchFamily="34" charset="0"/>
              </a:rPr>
              <a:pPr/>
              <a:t>32</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87EB0A4D-6D40-442A-BB64-C2E9C07D6C7C}"/>
              </a:ext>
            </a:extLst>
          </p:cNvPr>
          <p:cNvGraphicFramePr>
            <a:graphicFrameLocks noGrp="1"/>
          </p:cNvGraphicFramePr>
          <p:nvPr/>
        </p:nvGraphicFramePr>
        <p:xfrm>
          <a:off x="152400" y="1295400"/>
          <a:ext cx="8839200" cy="4116387"/>
        </p:xfrm>
        <a:graphic>
          <a:graphicData uri="http://schemas.openxmlformats.org/drawingml/2006/table">
            <a:tbl>
              <a:tblPr/>
              <a:tblGrid>
                <a:gridCol w="609600">
                  <a:extLst>
                    <a:ext uri="{9D8B030D-6E8A-4147-A177-3AD203B41FA5}">
                      <a16:colId xmlns:a16="http://schemas.microsoft.com/office/drawing/2014/main" val="20000"/>
                    </a:ext>
                  </a:extLst>
                </a:gridCol>
                <a:gridCol w="4170627">
                  <a:extLst>
                    <a:ext uri="{9D8B030D-6E8A-4147-A177-3AD203B41FA5}">
                      <a16:colId xmlns:a16="http://schemas.microsoft.com/office/drawing/2014/main" val="20001"/>
                    </a:ext>
                  </a:extLst>
                </a:gridCol>
                <a:gridCol w="1049654">
                  <a:extLst>
                    <a:ext uri="{9D8B030D-6E8A-4147-A177-3AD203B41FA5}">
                      <a16:colId xmlns:a16="http://schemas.microsoft.com/office/drawing/2014/main" val="20002"/>
                    </a:ext>
                  </a:extLst>
                </a:gridCol>
                <a:gridCol w="1192371">
                  <a:extLst>
                    <a:ext uri="{9D8B030D-6E8A-4147-A177-3AD203B41FA5}">
                      <a16:colId xmlns:a16="http://schemas.microsoft.com/office/drawing/2014/main" val="20003"/>
                    </a:ext>
                  </a:extLst>
                </a:gridCol>
                <a:gridCol w="1816948">
                  <a:extLst>
                    <a:ext uri="{9D8B030D-6E8A-4147-A177-3AD203B41FA5}">
                      <a16:colId xmlns:a16="http://schemas.microsoft.com/office/drawing/2014/main" val="20004"/>
                    </a:ext>
                  </a:extLst>
                </a:gridCol>
              </a:tblGrid>
              <a:tr h="48001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2.5</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Tăng cường hợp tác quốc tế</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Thời gian thực hiện</a:t>
                      </a:r>
                      <a:endParaRPr kumimoji="0" lang="en-US" altLang="en-US" sz="14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166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2.5.1</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Tham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làm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của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diễn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đàn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ban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tiểu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ban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kỹ</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thuật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HTQT;</a:t>
                      </a:r>
                    </a:p>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166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2.5.2</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khóa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đào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tạo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tấp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huấn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đổi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với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có</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thuê</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nước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ngoài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có</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môn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ctr"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HTQT;</a:t>
                      </a:r>
                    </a:p>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370">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2.5.3</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Tham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Thỏa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thuận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thừa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nhận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lẫn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toàn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cầu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HTQT;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Pháp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1668">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2.5.4</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Trao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đổi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cứu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đào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tạo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với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cơ</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quốc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nền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trong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khu</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vực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thế</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giới</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Hàng năm</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endParaRPr kumimoji="0" lang="en-US" altLang="en-US" sz="1600" b="0" i="0" u="none" strike="noStrike" cap="none" normalizeH="0" baseline="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HTQT;</a:t>
                      </a:r>
                    </a:p>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a:extLst>
              <a:ext uri="{FF2B5EF4-FFF2-40B4-BE49-F238E27FC236}">
                <a16:creationId xmlns:a16="http://schemas.microsoft.com/office/drawing/2014/main" id="{AE19063F-A8B1-4834-B7B0-4B5C762D6D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BA8265-39E0-4E54-8701-96A992ADF4DF}" type="slidenum">
              <a:rPr lang="en-US" altLang="en-US">
                <a:solidFill>
                  <a:srgbClr val="7F7F7F"/>
                </a:solidFill>
                <a:latin typeface="Trebuchet MS" panose="020B0603020202020204" pitchFamily="34" charset="0"/>
              </a:rPr>
              <a:pPr/>
              <a:t>33</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C8DB6DC2-AE2E-482E-8788-6883B59804C3}"/>
              </a:ext>
            </a:extLst>
          </p:cNvPr>
          <p:cNvGraphicFramePr>
            <a:graphicFrameLocks noGrp="1"/>
          </p:cNvGraphicFramePr>
          <p:nvPr/>
        </p:nvGraphicFramePr>
        <p:xfrm>
          <a:off x="152400" y="1295400"/>
          <a:ext cx="8839201" cy="4724400"/>
        </p:xfrm>
        <a:graphic>
          <a:graphicData uri="http://schemas.openxmlformats.org/drawingml/2006/table">
            <a:tbl>
              <a:tblPr/>
              <a:tblGrid>
                <a:gridCol w="533401">
                  <a:extLst>
                    <a:ext uri="{9D8B030D-6E8A-4147-A177-3AD203B41FA5}">
                      <a16:colId xmlns:a16="http://schemas.microsoft.com/office/drawing/2014/main" val="20000"/>
                    </a:ext>
                  </a:extLst>
                </a:gridCol>
                <a:gridCol w="3886198">
                  <a:extLst>
                    <a:ext uri="{9D8B030D-6E8A-4147-A177-3AD203B41FA5}">
                      <a16:colId xmlns:a16="http://schemas.microsoft.com/office/drawing/2014/main" val="20001"/>
                    </a:ext>
                  </a:extLst>
                </a:gridCol>
                <a:gridCol w="1123628">
                  <a:extLst>
                    <a:ext uri="{9D8B030D-6E8A-4147-A177-3AD203B41FA5}">
                      <a16:colId xmlns:a16="http://schemas.microsoft.com/office/drawing/2014/main" val="20002"/>
                    </a:ext>
                  </a:extLst>
                </a:gridCol>
                <a:gridCol w="1123628">
                  <a:extLst>
                    <a:ext uri="{9D8B030D-6E8A-4147-A177-3AD203B41FA5}">
                      <a16:colId xmlns:a16="http://schemas.microsoft.com/office/drawing/2014/main" val="20003"/>
                    </a:ext>
                  </a:extLst>
                </a:gridCol>
                <a:gridCol w="2172346">
                  <a:extLst>
                    <a:ext uri="{9D8B030D-6E8A-4147-A177-3AD203B41FA5}">
                      <a16:colId xmlns:a16="http://schemas.microsoft.com/office/drawing/2014/main" val="20004"/>
                    </a:ext>
                  </a:extLst>
                </a:gridCol>
              </a:tblGrid>
              <a:tr h="49083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2.6</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Đẩy mạnh công tác truyền thông về hoạt động đo lường</a:t>
                      </a:r>
                      <a:endPar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Thời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thực</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hiện</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chủ</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trì</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phối</a:t>
                      </a:r>
                      <a:r>
                        <a:rPr kumimoji="0" lang="en-US" altLang="en-US"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endParaRPr kumimoji="0" lang="en-US" altLang="en-US" sz="14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938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2.6.1</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chức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Diễn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đàn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Việt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Nam</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HTQT;</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phòng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9381">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2.6.2</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 chức hội nghị khoa học kỹ thuật đo lường toàn quốc</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Năm 2020 và định kỳ 05 năm/lần</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Tổng cục TĐC</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Văn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phòng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Vụ</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CNN;</a:t>
                      </a:r>
                    </a:p>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403">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2.6.3</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Tổ chức các hội nghị, hội thảo chuyên đề khác về đo lường</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Hàng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p>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địa</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phương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doanh</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nghiệp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liên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rgbClr val="0000FF"/>
                        </a:solidFill>
                        <a:effectLst/>
                        <a:latin typeface=".VnTime" panose="020B7200000000000000" pitchFamily="34"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3">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2.6.4</a:t>
                      </a:r>
                    </a:p>
                    <a:p>
                      <a:pPr marL="0" marR="0" lvl="0" indent="0" algn="ctr"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Truyền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tin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lường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báo</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vô</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tuyến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tạp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chí</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trên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mạng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xã</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hội</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Quý</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I/2019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tiếp</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theo</a:t>
                      </a: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cục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TĐC</a:t>
                      </a:r>
                    </a:p>
                    <a:p>
                      <a:pPr marL="0" marR="0" lvl="0" indent="0" algn="ctr" defTabSz="914400" rtl="0" eaLnBrk="1" fontAlgn="base" latinLnBrk="0" hangingPunct="1">
                        <a:lnSpc>
                          <a:spcPct val="100000"/>
                        </a:lnSpc>
                        <a:spcBef>
                          <a:spcPts val="200"/>
                        </a:spcBef>
                        <a:spcAft>
                          <a:spcPts val="200"/>
                        </a:spcAft>
                        <a:buClrTx/>
                        <a:buSzTx/>
                        <a:buFontTx/>
                        <a:buNone/>
                        <a:tabLst/>
                      </a:pPr>
                      <a:endPar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đơn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vị</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truyền</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thông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trong</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ngoài</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Bộ</a:t>
                      </a:r>
                      <a:r>
                        <a:rPr kumimoji="0" lang="en-US" altLang="en-US" sz="1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KH&amp;CN.</a:t>
                      </a:r>
                    </a:p>
                  </a:txBody>
                  <a:tcPr marL="45575" marR="45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a:extLst>
              <a:ext uri="{FF2B5EF4-FFF2-40B4-BE49-F238E27FC236}">
                <a16:creationId xmlns:a16="http://schemas.microsoft.com/office/drawing/2014/main" id="{57FDDB6E-BA3E-4AF9-94FA-285A809BA1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A276A5-DDC1-455C-A038-8C724BE2F2E8}" type="slidenum">
              <a:rPr lang="en-US" altLang="en-US">
                <a:solidFill>
                  <a:srgbClr val="7F7F7F"/>
                </a:solidFill>
                <a:latin typeface="Trebuchet MS" panose="020B0603020202020204" pitchFamily="34" charset="0"/>
              </a:rPr>
              <a:pPr/>
              <a:t>34</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E3C3B896-C2B2-4616-89A9-E35E059279B1}"/>
              </a:ext>
            </a:extLst>
          </p:cNvPr>
          <p:cNvGraphicFramePr>
            <a:graphicFrameLocks noGrp="1"/>
          </p:cNvGraphicFramePr>
          <p:nvPr/>
        </p:nvGraphicFramePr>
        <p:xfrm>
          <a:off x="152400" y="1295400"/>
          <a:ext cx="8839200" cy="4592320"/>
        </p:xfrm>
        <a:graphic>
          <a:graphicData uri="http://schemas.openxmlformats.org/drawingml/2006/table">
            <a:tbl>
              <a:tblPr firstRow="1" firstCol="1" lastRow="1" lastCol="1" bandRow="1" bandCol="1"/>
              <a:tblGrid>
                <a:gridCol w="495923">
                  <a:extLst>
                    <a:ext uri="{9D8B030D-6E8A-4147-A177-3AD203B41FA5}">
                      <a16:colId xmlns:a16="http://schemas.microsoft.com/office/drawing/2014/main" val="20000"/>
                    </a:ext>
                  </a:extLst>
                </a:gridCol>
                <a:gridCol w="3324409">
                  <a:extLst>
                    <a:ext uri="{9D8B030D-6E8A-4147-A177-3AD203B41FA5}">
                      <a16:colId xmlns:a16="http://schemas.microsoft.com/office/drawing/2014/main" val="20001"/>
                    </a:ext>
                  </a:extLst>
                </a:gridCol>
                <a:gridCol w="1273444">
                  <a:extLst>
                    <a:ext uri="{9D8B030D-6E8A-4147-A177-3AD203B41FA5}">
                      <a16:colId xmlns:a16="http://schemas.microsoft.com/office/drawing/2014/main" val="20002"/>
                    </a:ext>
                  </a:extLst>
                </a:gridCol>
                <a:gridCol w="1273444">
                  <a:extLst>
                    <a:ext uri="{9D8B030D-6E8A-4147-A177-3AD203B41FA5}">
                      <a16:colId xmlns:a16="http://schemas.microsoft.com/office/drawing/2014/main" val="20003"/>
                    </a:ext>
                  </a:extLst>
                </a:gridCol>
                <a:gridCol w="2471980">
                  <a:extLst>
                    <a:ext uri="{9D8B030D-6E8A-4147-A177-3AD203B41FA5}">
                      <a16:colId xmlns:a16="http://schemas.microsoft.com/office/drawing/2014/main" val="20004"/>
                    </a:ext>
                  </a:extLst>
                </a:gridCol>
              </a:tblGrid>
              <a:tr h="424832">
                <a:tc>
                  <a:txBody>
                    <a:bodyPr/>
                    <a:lstStyle/>
                    <a:p>
                      <a:pPr algn="ctr">
                        <a:spcBef>
                          <a:spcPts val="200"/>
                        </a:spcBef>
                        <a:spcAft>
                          <a:spcPts val="200"/>
                        </a:spcAft>
                      </a:pP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b="1"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 nội dung khác</a:t>
                      </a:r>
                      <a:endParaRPr lang="en-US" sz="1600" b="1">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400" b="1" i="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 gian thực hiện</a:t>
                      </a:r>
                      <a:endParaRPr lang="en-US" sz="1400" i="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400" b="1" i="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1400" i="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spcBef>
                          <a:spcPts val="0"/>
                        </a:spcBef>
                        <a:spcAft>
                          <a:spcPts val="0"/>
                        </a:spcAft>
                      </a:pPr>
                      <a:r>
                        <a:rPr lang="en-US" sz="1400" b="1" i="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 trì</a:t>
                      </a:r>
                      <a:endParaRPr lang="en-US" sz="1400" i="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400" b="1" i="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400" b="1" i="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400" b="0" i="0" baseline="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rPr>
                        <a:t> </a:t>
                      </a:r>
                      <a:r>
                        <a:rPr lang="en-US" sz="1400" b="1" i="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1400" b="1" i="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en-US" sz="1400" i="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9434">
                <a:tc>
                  <a:txBody>
                    <a:bodyPr/>
                    <a:lstStyle/>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Xây dựng văn bản quy định/hướng dẫn quản lý Đề án</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I/2019</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spcBef>
                          <a:spcPts val="200"/>
                        </a:spcBef>
                        <a:spcAft>
                          <a:spcPts val="20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 cục TĐC</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hoạch-Tài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9434">
                <a:tc>
                  <a:txBody>
                    <a:bodyPr/>
                    <a:lstStyle/>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vi-VN"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Cân đối, bố trí kinh phí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CNN;</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65531">
                <a:tc>
                  <a:txBody>
                    <a:bodyPr/>
                    <a:lstStyle/>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 kỳ</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 đột xuất</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spcBef>
                          <a:spcPts val="200"/>
                        </a:spcBef>
                        <a:spcAft>
                          <a:spcPts val="20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CNN;</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22770">
                <a:tc>
                  <a:txBody>
                    <a:bodyPr/>
                    <a:lstStyle/>
                    <a:p>
                      <a:pPr algn="ctr">
                        <a:spcBef>
                          <a:spcPts val="200"/>
                        </a:spcBef>
                        <a:spcAft>
                          <a:spcPts val="20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600" u="none">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6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 cục TĐC</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spcBef>
                          <a:spcPts val="200"/>
                        </a:spcBef>
                        <a:spcAft>
                          <a:spcPts val="200"/>
                        </a:spcAft>
                      </a:pP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CNN;</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r>
                        <a:rPr lang="en-US" sz="1600" u="none" strike="sng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u="none"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5575" marR="45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a:extLst>
              <a:ext uri="{FF2B5EF4-FFF2-40B4-BE49-F238E27FC236}">
                <a16:creationId xmlns:a16="http://schemas.microsoft.com/office/drawing/2014/main" id="{27927DC3-3B86-4A52-8E3D-7A00F550CD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2492B1-C6BF-4E52-83DF-CD978E3065E9}" type="slidenum">
              <a:rPr lang="en-US" altLang="en-US">
                <a:solidFill>
                  <a:srgbClr val="7F7F7F"/>
                </a:solidFill>
                <a:latin typeface="Trebuchet MS" panose="020B0603020202020204" pitchFamily="34" charset="0"/>
              </a:rPr>
              <a:pPr/>
              <a:t>35</a:t>
            </a:fld>
            <a:endParaRPr lang="en-US" altLang="en-US">
              <a:solidFill>
                <a:srgbClr val="7F7F7F"/>
              </a:solidFill>
              <a:latin typeface="Trebuchet MS" panose="020B0603020202020204" pitchFamily="34" charset="0"/>
            </a:endParaRPr>
          </a:p>
        </p:txBody>
      </p:sp>
      <p:sp>
        <p:nvSpPr>
          <p:cNvPr id="41987" name="Rectangle 3">
            <a:extLst>
              <a:ext uri="{FF2B5EF4-FFF2-40B4-BE49-F238E27FC236}">
                <a16:creationId xmlns:a16="http://schemas.microsoft.com/office/drawing/2014/main" id="{D10D7CBC-0B60-4D22-9C5D-5A65BEDDA8F4}"/>
              </a:ext>
            </a:extLst>
          </p:cNvPr>
          <p:cNvSpPr>
            <a:spLocks noChangeArrowheads="1"/>
          </p:cNvSpPr>
          <p:nvPr/>
        </p:nvSpPr>
        <p:spPr bwMode="auto">
          <a:xfrm>
            <a:off x="-34925" y="1371600"/>
            <a:ext cx="92202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rgbClr val="0000FF"/>
                </a:solidFill>
                <a:latin typeface="Times New Roman" panose="02020603050405020304" pitchFamily="18" charset="0"/>
                <a:cs typeface="Times New Roman" panose="02020603050405020304" pitchFamily="18" charset="0"/>
              </a:rPr>
              <a:t>V. KẾ HOẠCH TRIỂN KHAI </a:t>
            </a:r>
            <a:endParaRPr lang="en-US" altLang="en-US" sz="1600">
              <a:solidFill>
                <a:srgbClr val="0000FF"/>
              </a:solidFill>
              <a:latin typeface=".VnTime" panose="020B7200000000000000" pitchFamily="34" charset="0"/>
              <a:cs typeface="Times New Roman" panose="02020603050405020304" pitchFamily="18" charset="0"/>
            </a:endParaRPr>
          </a:p>
          <a:p>
            <a:pPr algn="ctr"/>
            <a:r>
              <a:rPr lang="en-US" altLang="en-US" b="1">
                <a:solidFill>
                  <a:srgbClr val="0000FF"/>
                </a:solidFill>
                <a:latin typeface="Times New Roman" panose="02020603050405020304" pitchFamily="18" charset="0"/>
                <a:cs typeface="Times New Roman" panose="02020603050405020304" pitchFamily="18" charset="0"/>
              </a:rPr>
              <a:t>THỰC HIỆN ĐỀ ÁN “TĂNG CƯỜNG, ĐỔI MỚI  HOẠT ĐỘNG ĐO LƯỜNG HỖ TRỢ DOANH NGHIỆP VIỆT NAM NÂNG CAO NĂNG LỰC CẠNH TRANH VÀ HỘI NHẬP QUỐC TẾ GIAI ĐOẠN ĐẾN NĂM 2025, ĐỊNH HƯỚNG ĐẾN NĂM 2030”</a:t>
            </a:r>
            <a:endParaRPr lang="en-US" altLang="en-US" sz="1600">
              <a:solidFill>
                <a:srgbClr val="0000FF"/>
              </a:solidFill>
              <a:latin typeface=".VnTime" panose="020B7200000000000000" pitchFamily="34" charset="0"/>
              <a:cs typeface="Times New Roman" panose="02020603050405020304" pitchFamily="18" charset="0"/>
            </a:endParaRPr>
          </a:p>
          <a:p>
            <a:pPr algn="ctr"/>
            <a:r>
              <a:rPr lang="de-DE" altLang="en-US" b="1">
                <a:solidFill>
                  <a:srgbClr val="FF0000"/>
                </a:solidFill>
                <a:latin typeface="Times New Roman" panose="02020603050405020304" pitchFamily="18" charset="0"/>
                <a:cs typeface="Times New Roman" panose="02020603050405020304" pitchFamily="18" charset="0"/>
              </a:rPr>
              <a:t>(Các nhiệm vụ do các bộ, địa phương chủ trì)</a:t>
            </a:r>
            <a:endParaRPr lang="de-DE" altLang="en-US">
              <a:solidFill>
                <a:srgbClr val="FF0000"/>
              </a:solidFill>
              <a:latin typeface="Times New Roman" panose="02020603050405020304" pitchFamily="18" charset="0"/>
              <a:cs typeface="Times New Roman" panose="02020603050405020304" pitchFamily="18" charset="0"/>
            </a:endParaRPr>
          </a:p>
        </p:txBody>
      </p:sp>
      <p:pic>
        <p:nvPicPr>
          <p:cNvPr id="41989" name="Picture 10" descr="SI logo">
            <a:extLst>
              <a:ext uri="{FF2B5EF4-FFF2-40B4-BE49-F238E27FC236}">
                <a16:creationId xmlns:a16="http://schemas.microsoft.com/office/drawing/2014/main" id="{FD966DB4-EF0A-4668-99B4-FFD9D4313BD8}"/>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2527300" y="2617788"/>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Slide Number Placeholder 4">
            <a:extLst>
              <a:ext uri="{FF2B5EF4-FFF2-40B4-BE49-F238E27FC236}">
                <a16:creationId xmlns:a16="http://schemas.microsoft.com/office/drawing/2014/main" id="{1DC0D312-EFE9-42B3-B4AB-13E32FD7C439}"/>
              </a:ext>
            </a:extLst>
          </p:cNvPr>
          <p:cNvSpPr txBox="1">
            <a:spLocks noGrp="1"/>
          </p:cNvSpPr>
          <p:nvPr/>
        </p:nvSpPr>
        <p:spPr bwMode="auto">
          <a:xfrm>
            <a:off x="8534400" y="61722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A8737CAB-90CD-467F-A3A9-C9AF5462BF96}" type="slidenum">
              <a:rPr lang="en-US" altLang="en-US" sz="1400" b="1">
                <a:latin typeface="Trebuchet MS" panose="020B0603020202020204" pitchFamily="34" charset="0"/>
              </a:rPr>
              <a:pPr algn="ctr" eaLnBrk="1" hangingPunct="1"/>
              <a:t>35</a:t>
            </a:fld>
            <a:endParaRPr lang="en-US" altLang="en-US" sz="1400" b="1">
              <a:latin typeface="Trebuchet MS" panose="020B0603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a:extLst>
              <a:ext uri="{FF2B5EF4-FFF2-40B4-BE49-F238E27FC236}">
                <a16:creationId xmlns:a16="http://schemas.microsoft.com/office/drawing/2014/main" id="{AB586A0F-48C2-4F15-AAB2-6B7F2B4554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33789-F454-4435-B00B-2356782F7D69}" type="slidenum">
              <a:rPr lang="en-US" altLang="en-US">
                <a:solidFill>
                  <a:srgbClr val="7F7F7F"/>
                </a:solidFill>
                <a:latin typeface="Trebuchet MS" panose="020B0603020202020204" pitchFamily="34" charset="0"/>
              </a:rPr>
              <a:pPr/>
              <a:t>36</a:t>
            </a:fld>
            <a:endParaRPr lang="en-US" altLang="en-US">
              <a:solidFill>
                <a:srgbClr val="7F7F7F"/>
              </a:solidFill>
              <a:latin typeface="Trebuchet MS" panose="020B0603020202020204" pitchFamily="34" charset="0"/>
            </a:endParaRPr>
          </a:p>
        </p:txBody>
      </p:sp>
      <p:graphicFrame>
        <p:nvGraphicFramePr>
          <p:cNvPr id="4" name="Table 3">
            <a:extLst>
              <a:ext uri="{FF2B5EF4-FFF2-40B4-BE49-F238E27FC236}">
                <a16:creationId xmlns:a16="http://schemas.microsoft.com/office/drawing/2014/main" id="{3B5F2F47-5F1F-4081-A07D-4B6E3D28CC74}"/>
              </a:ext>
            </a:extLst>
          </p:cNvPr>
          <p:cNvGraphicFramePr>
            <a:graphicFrameLocks noGrp="1"/>
          </p:cNvGraphicFramePr>
          <p:nvPr/>
        </p:nvGraphicFramePr>
        <p:xfrm>
          <a:off x="152399" y="1371601"/>
          <a:ext cx="8839201" cy="4603366"/>
        </p:xfrm>
        <a:graphic>
          <a:graphicData uri="http://schemas.openxmlformats.org/drawingml/2006/table">
            <a:tbl>
              <a:tblPr firstRow="1" firstCol="1" bandRow="1"/>
              <a:tblGrid>
                <a:gridCol w="441960">
                  <a:extLst>
                    <a:ext uri="{9D8B030D-6E8A-4147-A177-3AD203B41FA5}">
                      <a16:colId xmlns:a16="http://schemas.microsoft.com/office/drawing/2014/main" val="20000"/>
                    </a:ext>
                  </a:extLst>
                </a:gridCol>
                <a:gridCol w="4540134">
                  <a:extLst>
                    <a:ext uri="{9D8B030D-6E8A-4147-A177-3AD203B41FA5}">
                      <a16:colId xmlns:a16="http://schemas.microsoft.com/office/drawing/2014/main" val="20001"/>
                    </a:ext>
                  </a:extLst>
                </a:gridCol>
                <a:gridCol w="1551229">
                  <a:extLst>
                    <a:ext uri="{9D8B030D-6E8A-4147-A177-3AD203B41FA5}">
                      <a16:colId xmlns:a16="http://schemas.microsoft.com/office/drawing/2014/main" val="20002"/>
                    </a:ext>
                  </a:extLst>
                </a:gridCol>
                <a:gridCol w="2305878">
                  <a:extLst>
                    <a:ext uri="{9D8B030D-6E8A-4147-A177-3AD203B41FA5}">
                      <a16:colId xmlns:a16="http://schemas.microsoft.com/office/drawing/2014/main" val="20003"/>
                    </a:ext>
                  </a:extLst>
                </a:gridCol>
              </a:tblGrid>
              <a:tr h="447468">
                <a:tc>
                  <a:txBody>
                    <a:bodyPr/>
                    <a:lstStyle/>
                    <a:p>
                      <a:pPr algn="ctr">
                        <a:spcAft>
                          <a:spcPts val="0"/>
                        </a:spcAft>
                      </a:pPr>
                      <a:r>
                        <a:rPr lang="vi-VN"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lgn="ctr">
                        <a:spcAft>
                          <a:spcPts val="0"/>
                        </a:spcAft>
                      </a:pPr>
                      <a:r>
                        <a:rPr lang="vi-VN" sz="1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 dung công </a:t>
                      </a:r>
                      <a:r>
                        <a:rPr lang="en-US" sz="1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vi-VN" sz="1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iệc</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vi-VN"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vi-VN"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vị </a:t>
                      </a:r>
                      <a:r>
                        <a:rPr lang="en-US"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GB"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endParaRPr lang="en-US" sz="16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90170" algn="ctr">
                        <a:spcAft>
                          <a:spcPts val="0"/>
                        </a:spcAft>
                      </a:pPr>
                      <a:r>
                        <a:rPr lang="en-US" sz="1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 vị phối hợp</a:t>
                      </a:r>
                      <a:endParaRPr lang="en-US" sz="160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966996">
                <a:tc>
                  <a:txBody>
                    <a:bodyPr/>
                    <a:lstStyle/>
                    <a:p>
                      <a:pPr algn="ctr"/>
                      <a:r>
                        <a:rPr lang="en-US" sz="1600">
                          <a:solidFill>
                            <a:srgbClr val="0000FF"/>
                          </a:solidFill>
                          <a:latin typeface="Times New Roman" panose="02020603050405020304" pitchFamily="18" charset="0"/>
                          <a:cs typeface="Times New Roman" panose="02020603050405020304" pitchFamily="18"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lường</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chung</a:t>
                      </a:r>
                      <a:endPar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 marR="54610">
                        <a:spcAft>
                          <a:spcPts val="0"/>
                        </a:spcAft>
                      </a:pP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p>
                    <a:p>
                      <a:pPr>
                        <a:spcAft>
                          <a:spcPts val="0"/>
                        </a:spcAft>
                      </a:pP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CNC;</a:t>
                      </a:r>
                    </a:p>
                    <a:p>
                      <a:pPr>
                        <a:spcAft>
                          <a:spcPts val="0"/>
                        </a:spcAft>
                      </a:pP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83498">
                <a:tc>
                  <a:txBody>
                    <a:bodyPr/>
                    <a:lstStyle/>
                    <a:p>
                      <a:pPr algn="ctr"/>
                      <a:r>
                        <a:rPr lang="en-US" sz="1600">
                          <a:solidFill>
                            <a:srgbClr val="0000FF"/>
                          </a:solidFill>
                          <a:latin typeface="Times New Roman" panose="02020603050405020304" pitchFamily="18" charset="0"/>
                          <a:cs typeface="Times New Roman" panose="02020603050405020304" pitchFamily="18"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spcAft>
                          <a:spcPts val="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Bồi dưỡng, nâng cao chuyên môn nghiệp vụ về đo lường cho các cán bộ tham gia hoạt động đo lường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indent="0" algn="ctr" defTabSz="914400" rtl="0" eaLnBrk="1" fontAlgn="auto" latinLnBrk="0" hangingPunct="1">
                        <a:lnSpc>
                          <a:spcPct val="100000"/>
                        </a:lnSpc>
                        <a:spcBef>
                          <a:spcPts val="0"/>
                        </a:spcBef>
                        <a:spcAft>
                          <a:spcPts val="0"/>
                        </a:spcAft>
                        <a:buClrTx/>
                        <a:buSzTx/>
                        <a:buFontTx/>
                        <a:buNone/>
                        <a:tabLst/>
                        <a:defRPr/>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b="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p>
                    <a:p>
                      <a:pPr>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83498">
                <a:tc>
                  <a:txBody>
                    <a:bodyPr/>
                    <a:lstStyle/>
                    <a:p>
                      <a:pPr algn="ctr"/>
                      <a:r>
                        <a:rPr lang="en-US" sz="1600">
                          <a:solidFill>
                            <a:srgbClr val="0000FF"/>
                          </a:solidFill>
                          <a:latin typeface="Times New Roman" panose="02020603050405020304" pitchFamily="18" charset="0"/>
                          <a:cs typeface="Times New Roman" panose="02020603050405020304" pitchFamily="18" charset="0"/>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spcAft>
                          <a:spcPts val="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Tăng cường công tác nghiên cứu cơ bản, nghiên cứu ứng dụng về khoa học công nghệ đo lường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159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98298">
                <a:tc>
                  <a:txBody>
                    <a:bodyPr/>
                    <a:lstStyle/>
                    <a:p>
                      <a:pPr algn="ctr"/>
                      <a:r>
                        <a:rPr lang="en-US" sz="1600">
                          <a:solidFill>
                            <a:srgbClr val="0000FF"/>
                          </a:solidFill>
                          <a:latin typeface="Times New Roman" panose="02020603050405020304" pitchFamily="18" charset="0"/>
                          <a:cs typeface="Times New Roman" panose="02020603050405020304" pitchFamily="18" charset="0"/>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spcAft>
                          <a:spcPts val="0"/>
                        </a:spcAft>
                      </a:pPr>
                      <a:r>
                        <a:rPr lang="en-US" sz="1600" u="none">
                          <a:solidFill>
                            <a:srgbClr val="0000FF"/>
                          </a:solidFill>
                          <a:effectLst/>
                          <a:latin typeface="Times New Roman" panose="02020603050405020304" pitchFamily="18" charset="0"/>
                          <a:ea typeface="Batang"/>
                          <a:cs typeface="Times New Roman" panose="02020603050405020304" pitchFamily="18" charset="0"/>
                        </a:rPr>
                        <a:t>Nghiên cứu, sản xuất, thương mại hóa chất chuẩn, chuẩn đo lường, phương tiện đo</a:t>
                      </a:r>
                      <a:endPar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p>
                    <a:p>
                      <a:pPr>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CNC.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83498">
                <a:tc>
                  <a:txBody>
                    <a:bodyPr/>
                    <a:lstStyle/>
                    <a:p>
                      <a:pPr algn="ctr"/>
                      <a:r>
                        <a:rPr lang="en-US" sz="1600">
                          <a:solidFill>
                            <a:srgbClr val="0000FF"/>
                          </a:solidFill>
                          <a:latin typeface="Times New Roman" panose="02020603050405020304" pitchFamily="18"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spcAft>
                          <a:spcPts val="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triển khai áp dụng bộ tiêu chí quốc gia đánh giá các lĩnh vực đo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159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p>
                    <a:p>
                      <a:pPr marL="71755" marR="9017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83498">
                <a:tc>
                  <a:txBody>
                    <a:bodyPr/>
                    <a:lstStyle/>
                    <a:p>
                      <a:pPr algn="ctr"/>
                      <a:r>
                        <a:rPr lang="en-US" sz="1600">
                          <a:solidFill>
                            <a:srgbClr val="0000FF"/>
                          </a:solidFill>
                          <a:latin typeface="Times New Roman" panose="02020603050405020304" pitchFamily="18" charset="0"/>
                          <a:cs typeface="Times New Roman" panose="02020603050405020304" pitchFamily="18" charset="0"/>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tư vấn, đào tạo hỗ trợ doanh nghiệp triển khai, áp dụng Chương trình đảm bảo đo lường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159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r>
                        <a:rPr lang="en-US" sz="1600" u="none" strike="sng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7790" marR="2159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725247">
                <a:tc>
                  <a:txBody>
                    <a:bodyPr/>
                    <a:lstStyle/>
                    <a:p>
                      <a:pPr algn="ctr"/>
                      <a:r>
                        <a:rPr lang="en-US" sz="1600">
                          <a:solidFill>
                            <a:srgbClr val="0000FF"/>
                          </a:solidFill>
                          <a:latin typeface="Times New Roman" panose="02020603050405020304" pitchFamily="18" charset="0"/>
                          <a:cs typeface="Times New Roman" panose="02020603050405020304" pitchFamily="18" charset="0"/>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 marR="54610">
                        <a:spcAft>
                          <a:spcPts val="0"/>
                        </a:spcAft>
                      </a:pPr>
                      <a:r>
                        <a:rPr lang="en-US" sz="1600" u="non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tuyên truyền các nội dung của Đề án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7790" marR="21590" algn="ctr">
                        <a:spcAft>
                          <a:spcPts val="0"/>
                        </a:spcAft>
                      </a:pPr>
                      <a:r>
                        <a:rPr lang="en-US" sz="1600" b="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u="none" baseline="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600" b="0" u="none"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ĐP</a:t>
                      </a:r>
                      <a:endPar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159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TĐC;</a:t>
                      </a:r>
                    </a:p>
                    <a:p>
                      <a:pPr marR="21590">
                        <a:spcAft>
                          <a:spcPts val="0"/>
                        </a:spcAft>
                      </a:pP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u="none"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KH&amp;CN.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a:extLst>
              <a:ext uri="{FF2B5EF4-FFF2-40B4-BE49-F238E27FC236}">
                <a16:creationId xmlns:a16="http://schemas.microsoft.com/office/drawing/2014/main" id="{2F31A07B-C0F3-41D5-A421-5BAC738B5A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73F6B8-220E-4FCF-A80A-A6CD88509F8A}" type="slidenum">
              <a:rPr lang="en-US" altLang="en-US">
                <a:solidFill>
                  <a:srgbClr val="7F7F7F"/>
                </a:solidFill>
                <a:latin typeface="Trebuchet MS" panose="020B0603020202020204" pitchFamily="34" charset="0"/>
              </a:rPr>
              <a:pPr/>
              <a:t>37</a:t>
            </a:fld>
            <a:endParaRPr lang="en-US" altLang="en-US">
              <a:solidFill>
                <a:srgbClr val="7F7F7F"/>
              </a:solidFill>
              <a:latin typeface="Trebuchet MS" panose="020B0603020202020204" pitchFamily="34" charset="0"/>
            </a:endParaRPr>
          </a:p>
        </p:txBody>
      </p:sp>
      <p:sp>
        <p:nvSpPr>
          <p:cNvPr id="44036" name="Rectangle 4">
            <a:extLst>
              <a:ext uri="{FF2B5EF4-FFF2-40B4-BE49-F238E27FC236}">
                <a16:creationId xmlns:a16="http://schemas.microsoft.com/office/drawing/2014/main" id="{8555E386-AD5D-416F-94AB-141723E067C5}"/>
              </a:ext>
            </a:extLst>
          </p:cNvPr>
          <p:cNvSpPr>
            <a:spLocks noChangeArrowheads="1"/>
          </p:cNvSpPr>
          <p:nvPr/>
        </p:nvSpPr>
        <p:spPr bwMode="auto">
          <a:xfrm>
            <a:off x="0" y="164782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r>
              <a:rPr lang="en-US" altLang="en-US" sz="2000" b="1">
                <a:solidFill>
                  <a:srgbClr val="0000FF"/>
                </a:solidFill>
                <a:latin typeface="Times New Roman" panose="02020603050405020304" pitchFamily="18" charset="0"/>
                <a:cs typeface="Times New Roman" panose="02020603050405020304" pitchFamily="18" charset="0"/>
              </a:rPr>
              <a:t>VI. </a:t>
            </a:r>
            <a:r>
              <a:rPr lang="vi-VN" altLang="en-US" sz="2000" b="1">
                <a:solidFill>
                  <a:srgbClr val="0000FF"/>
                </a:solidFill>
                <a:latin typeface="Times New Roman" panose="02020603050405020304" pitchFamily="18" charset="0"/>
                <a:cs typeface="Times New Roman" panose="02020603050405020304" pitchFamily="18" charset="0"/>
              </a:rPr>
              <a:t>PHƯƠNG ÁN TRIỂN KHAI CÁC NHIỆM VỤ ĐỀ ÁN 996 </a:t>
            </a:r>
            <a:endParaRPr lang="en-US" altLang="en-US" sz="2000" b="1">
              <a:solidFill>
                <a:srgbClr val="0000FF"/>
              </a:solidFill>
              <a:latin typeface="Times New Roman" panose="02020603050405020304" pitchFamily="18" charset="0"/>
              <a:cs typeface="Times New Roman" panose="02020603050405020304" pitchFamily="18" charset="0"/>
            </a:endParaRPr>
          </a:p>
        </p:txBody>
      </p:sp>
      <p:pic>
        <p:nvPicPr>
          <p:cNvPr id="44037" name="Picture 10" descr="SI logo">
            <a:extLst>
              <a:ext uri="{FF2B5EF4-FFF2-40B4-BE49-F238E27FC236}">
                <a16:creationId xmlns:a16="http://schemas.microsoft.com/office/drawing/2014/main" id="{4CA5545B-E6E4-491F-83B2-6787BFFE4DB2}"/>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2527300" y="2617788"/>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Slide Number Placeholder 4">
            <a:extLst>
              <a:ext uri="{FF2B5EF4-FFF2-40B4-BE49-F238E27FC236}">
                <a16:creationId xmlns:a16="http://schemas.microsoft.com/office/drawing/2014/main" id="{A65F0F36-78BC-459A-A6CD-62776A693AB5}"/>
              </a:ext>
            </a:extLst>
          </p:cNvPr>
          <p:cNvSpPr txBox="1">
            <a:spLocks noGrp="1"/>
          </p:cNvSpPr>
          <p:nvPr/>
        </p:nvSpPr>
        <p:spPr bwMode="auto">
          <a:xfrm>
            <a:off x="8534400" y="61722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73ECE0B6-DC33-42F8-B1D2-98B942FEAEA9}" type="slidenum">
              <a:rPr lang="en-US" altLang="en-US" sz="1400" b="1">
                <a:latin typeface="Trebuchet MS" panose="020B0603020202020204" pitchFamily="34" charset="0"/>
              </a:rPr>
              <a:pPr algn="ctr" eaLnBrk="1" hangingPunct="1"/>
              <a:t>37</a:t>
            </a:fld>
            <a:endParaRPr lang="en-US" altLang="en-US" sz="1400" b="1">
              <a:latin typeface="Trebuchet MS" panose="020B0603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a:extLst>
              <a:ext uri="{FF2B5EF4-FFF2-40B4-BE49-F238E27FC236}">
                <a16:creationId xmlns:a16="http://schemas.microsoft.com/office/drawing/2014/main" id="{5E8095C9-DB76-49E8-9875-4EBD007590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A1F0F3-A7C3-4189-B453-E1C14B601ED8}" type="slidenum">
              <a:rPr lang="en-US" altLang="en-US">
                <a:solidFill>
                  <a:srgbClr val="7F7F7F"/>
                </a:solidFill>
                <a:latin typeface="Trebuchet MS" panose="020B0603020202020204" pitchFamily="34" charset="0"/>
              </a:rPr>
              <a:pPr/>
              <a:t>38</a:t>
            </a:fld>
            <a:endParaRPr lang="en-US" altLang="en-US">
              <a:solidFill>
                <a:srgbClr val="7F7F7F"/>
              </a:solidFill>
              <a:latin typeface="Trebuchet MS" panose="020B0603020202020204" pitchFamily="34" charset="0"/>
            </a:endParaRPr>
          </a:p>
        </p:txBody>
      </p:sp>
      <p:grpSp>
        <p:nvGrpSpPr>
          <p:cNvPr id="45060" name="Group 1">
            <a:extLst>
              <a:ext uri="{FF2B5EF4-FFF2-40B4-BE49-F238E27FC236}">
                <a16:creationId xmlns:a16="http://schemas.microsoft.com/office/drawing/2014/main" id="{BA341FA2-218B-40A4-A2BC-B129807E2BA8}"/>
              </a:ext>
            </a:extLst>
          </p:cNvPr>
          <p:cNvGrpSpPr>
            <a:grpSpLocks/>
          </p:cNvGrpSpPr>
          <p:nvPr/>
        </p:nvGrpSpPr>
        <p:grpSpPr bwMode="auto">
          <a:xfrm>
            <a:off x="1465263" y="1606550"/>
            <a:ext cx="5922962" cy="4300538"/>
            <a:chOff x="2098623" y="990495"/>
            <a:chExt cx="5826177" cy="4300643"/>
          </a:xfrm>
        </p:grpSpPr>
        <p:sp>
          <p:nvSpPr>
            <p:cNvPr id="45061" name="Rectangle 5">
              <a:extLst>
                <a:ext uri="{FF2B5EF4-FFF2-40B4-BE49-F238E27FC236}">
                  <a16:creationId xmlns:a16="http://schemas.microsoft.com/office/drawing/2014/main" id="{C47CEE04-0697-4397-B008-90A12669AFD7}"/>
                </a:ext>
              </a:extLst>
            </p:cNvPr>
            <p:cNvSpPr>
              <a:spLocks noChangeArrowheads="1"/>
            </p:cNvSpPr>
            <p:nvPr/>
          </p:nvSpPr>
          <p:spPr bwMode="auto">
            <a:xfrm>
              <a:off x="2098623" y="990495"/>
              <a:ext cx="547141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r>
                <a:rPr lang="vi-VN" altLang="en-US" sz="2000" b="1">
                  <a:solidFill>
                    <a:srgbClr val="FF0000"/>
                  </a:solidFill>
                  <a:latin typeface="Times New Roman" panose="02020603050405020304" pitchFamily="18" charset="0"/>
                  <a:cs typeface="Times New Roman" panose="02020603050405020304" pitchFamily="18" charset="0"/>
                </a:rPr>
                <a:t>PHƯƠNG ÁN TRIỂN KHAI </a:t>
              </a:r>
            </a:p>
            <a:p>
              <a:pPr lvl="1" algn="ctr"/>
              <a:r>
                <a:rPr lang="vi-VN" altLang="en-US" sz="2000" b="1">
                  <a:solidFill>
                    <a:srgbClr val="FF0000"/>
                  </a:solidFill>
                  <a:latin typeface="Times New Roman" panose="02020603050405020304" pitchFamily="18" charset="0"/>
                  <a:cs typeface="Times New Roman" panose="02020603050405020304" pitchFamily="18" charset="0"/>
                </a:rPr>
                <a:t>CÁC NHIỆM VỤ ĐỀ ÁN 996 </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5FC6E1DD-C740-4038-AC9C-0A587B3FC48C}"/>
                </a:ext>
              </a:extLst>
            </p:cNvPr>
            <p:cNvSpPr/>
            <p:nvPr/>
          </p:nvSpPr>
          <p:spPr>
            <a:xfrm>
              <a:off x="2973096" y="2131936"/>
              <a:ext cx="2895131" cy="62390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vi-VN" b="1">
                  <a:solidFill>
                    <a:srgbClr val="0000FF"/>
                  </a:solidFill>
                  <a:latin typeface="Times New Roman" panose="02020603050405020304" pitchFamily="18" charset="0"/>
                  <a:cs typeface="Times New Roman" panose="02020603050405020304" pitchFamily="18" charset="0"/>
                </a:rPr>
                <a:t>Chính phủ</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16E02831-7E2B-4003-BB14-E0888A394C2B}"/>
                </a:ext>
              </a:extLst>
            </p:cNvPr>
            <p:cNvSpPr/>
            <p:nvPr/>
          </p:nvSpPr>
          <p:spPr>
            <a:xfrm>
              <a:off x="2439043" y="3419429"/>
              <a:ext cx="2751467" cy="62390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vi-VN" b="1">
                  <a:solidFill>
                    <a:srgbClr val="0000FF"/>
                  </a:solidFill>
                  <a:latin typeface="Times New Roman" panose="02020603050405020304" pitchFamily="18" charset="0"/>
                  <a:cs typeface="Times New Roman" panose="02020603050405020304" pitchFamily="18" charset="0"/>
                </a:rPr>
                <a:t>Bộ, </a:t>
              </a:r>
              <a:r>
                <a:rPr lang="vi-VN" b="1" dirty="0">
                  <a:solidFill>
                    <a:srgbClr val="0000FF"/>
                  </a:solidFill>
                  <a:latin typeface="Times New Roman" panose="02020603050405020304" pitchFamily="18" charset="0"/>
                  <a:cs typeface="Times New Roman" panose="02020603050405020304" pitchFamily="18" charset="0"/>
                </a:rPr>
                <a:t>N</a:t>
              </a:r>
              <a:r>
                <a:rPr lang="vi-VN" b="1">
                  <a:solidFill>
                    <a:srgbClr val="0000FF"/>
                  </a:solidFill>
                  <a:latin typeface="Times New Roman" panose="02020603050405020304" pitchFamily="18" charset="0"/>
                  <a:cs typeface="Times New Roman" panose="02020603050405020304" pitchFamily="18" charset="0"/>
                </a:rPr>
                <a:t>gành</a:t>
              </a:r>
              <a:r>
                <a:rPr lang="vi-VN" b="1" dirty="0">
                  <a:solidFill>
                    <a:srgbClr val="0000FF"/>
                  </a:solidFill>
                  <a:latin typeface="Times New Roman" panose="02020603050405020304" pitchFamily="18" charset="0"/>
                  <a:cs typeface="Times New Roman" panose="02020603050405020304" pitchFamily="18" charset="0"/>
                </a:rPr>
                <a:t>, Địa phương, Doanh nghiệp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6" name="Rounded Rectangle 15">
              <a:extLst>
                <a:ext uri="{FF2B5EF4-FFF2-40B4-BE49-F238E27FC236}">
                  <a16:creationId xmlns:a16="http://schemas.microsoft.com/office/drawing/2014/main" id="{889ED25F-98CF-4711-B8C3-2512CC457FA4}"/>
                </a:ext>
              </a:extLst>
            </p:cNvPr>
            <p:cNvSpPr/>
            <p:nvPr/>
          </p:nvSpPr>
          <p:spPr>
            <a:xfrm>
              <a:off x="2895018" y="4667235"/>
              <a:ext cx="2896692" cy="62390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vi-VN" b="1" dirty="0">
                  <a:solidFill>
                    <a:srgbClr val="0000FF"/>
                  </a:solidFill>
                  <a:latin typeface="Times New Roman" panose="02020603050405020304" pitchFamily="18" charset="0"/>
                  <a:cs typeface="Times New Roman" panose="02020603050405020304" pitchFamily="18" charset="0"/>
                </a:rPr>
                <a:t>Doanh nghiệp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7" name="Down Arrow 16">
              <a:extLst>
                <a:ext uri="{FF2B5EF4-FFF2-40B4-BE49-F238E27FC236}">
                  <a16:creationId xmlns:a16="http://schemas.microsoft.com/office/drawing/2014/main" id="{070E8166-1CE7-4B4E-8B50-1B430739E5EE}"/>
                </a:ext>
              </a:extLst>
            </p:cNvPr>
            <p:cNvSpPr/>
            <p:nvPr/>
          </p:nvSpPr>
          <p:spPr>
            <a:xfrm>
              <a:off x="3410245" y="2755520"/>
              <a:ext cx="332618" cy="656129"/>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8" name="Down Arrow 17">
              <a:extLst>
                <a:ext uri="{FF2B5EF4-FFF2-40B4-BE49-F238E27FC236}">
                  <a16:creationId xmlns:a16="http://schemas.microsoft.com/office/drawing/2014/main" id="{C32965F6-685E-4B35-9130-C94D43DB2F42}"/>
                </a:ext>
              </a:extLst>
            </p:cNvPr>
            <p:cNvSpPr/>
            <p:nvPr/>
          </p:nvSpPr>
          <p:spPr>
            <a:xfrm>
              <a:off x="3424205" y="4077275"/>
              <a:ext cx="332618" cy="584649"/>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0" name="Down Arrow 19">
              <a:extLst>
                <a:ext uri="{FF2B5EF4-FFF2-40B4-BE49-F238E27FC236}">
                  <a16:creationId xmlns:a16="http://schemas.microsoft.com/office/drawing/2014/main" id="{6E38D9BA-5578-44C7-8C36-2D95862527B2}"/>
                </a:ext>
              </a:extLst>
            </p:cNvPr>
            <p:cNvSpPr/>
            <p:nvPr/>
          </p:nvSpPr>
          <p:spPr>
            <a:xfrm>
              <a:off x="6324600" y="2131633"/>
              <a:ext cx="1600200" cy="3112441"/>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vi-VN" sz="1200" dirty="0">
                  <a:solidFill>
                    <a:srgbClr val="FFFF00"/>
                  </a:solidFill>
                </a:rPr>
                <a:t>Hướng dẫn</a:t>
              </a:r>
              <a:r>
                <a:rPr lang="en-US" sz="1200" dirty="0">
                  <a:solidFill>
                    <a:srgbClr val="FFFF00"/>
                  </a:solidFill>
                </a:rPr>
                <a:t>,</a:t>
              </a:r>
              <a:r>
                <a:rPr lang="vi-VN" sz="1200" dirty="0">
                  <a:solidFill>
                    <a:srgbClr val="FFFF00"/>
                  </a:solidFill>
                </a:rPr>
                <a:t> triển khai</a:t>
              </a:r>
              <a:r>
                <a:rPr lang="en-US" sz="1200" dirty="0">
                  <a:solidFill>
                    <a:srgbClr val="FFFF00"/>
                  </a:solidFill>
                </a:rPr>
                <a:t> </a:t>
              </a:r>
              <a:r>
                <a:rPr lang="vi-VN" sz="1200" dirty="0">
                  <a:solidFill>
                    <a:srgbClr val="FFFF00"/>
                  </a:solidFill>
                </a:rPr>
                <a:t> các nhiệm vụ của </a:t>
              </a:r>
            </a:p>
            <a:p>
              <a:pPr algn="ctr">
                <a:defRPr/>
              </a:pPr>
              <a:r>
                <a:rPr lang="vi-VN" sz="1200" dirty="0">
                  <a:solidFill>
                    <a:srgbClr val="FFFF00"/>
                  </a:solidFill>
                </a:rPr>
                <a:t>Đề án</a:t>
              </a:r>
            </a:p>
            <a:p>
              <a:pPr algn="ctr">
                <a:defRPr/>
              </a:pPr>
              <a:r>
                <a:rPr lang="vi-VN" sz="1200" dirty="0">
                  <a:solidFill>
                    <a:srgbClr val="FFFF00"/>
                  </a:solidFill>
                </a:rPr>
                <a:t> đo lường </a:t>
              </a:r>
            </a:p>
            <a:p>
              <a:pPr algn="ctr">
                <a:defRPr/>
              </a:pPr>
              <a:r>
                <a:rPr lang="vi-VN" sz="1200" dirty="0">
                  <a:solidFill>
                    <a:srgbClr val="FFFF00"/>
                  </a:solidFill>
                </a:rPr>
                <a:t>996</a:t>
              </a:r>
              <a:endParaRPr lang="en-US" sz="1200" dirty="0">
                <a:solidFill>
                  <a:srgbClr val="FFFF00"/>
                </a:solidFill>
              </a:endParaRPr>
            </a:p>
          </p:txBody>
        </p:sp>
        <p:sp>
          <p:nvSpPr>
            <p:cNvPr id="11" name="Down Arrow 10">
              <a:extLst>
                <a:ext uri="{FF2B5EF4-FFF2-40B4-BE49-F238E27FC236}">
                  <a16:creationId xmlns:a16="http://schemas.microsoft.com/office/drawing/2014/main" id="{E3F20B6E-0FF3-4CF6-BEF5-2F6ACD69D07E}"/>
                </a:ext>
              </a:extLst>
            </p:cNvPr>
            <p:cNvSpPr/>
            <p:nvPr/>
          </p:nvSpPr>
          <p:spPr>
            <a:xfrm>
              <a:off x="5313657" y="2755521"/>
              <a:ext cx="332618" cy="1903734"/>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a:extLst>
              <a:ext uri="{FF2B5EF4-FFF2-40B4-BE49-F238E27FC236}">
                <a16:creationId xmlns:a16="http://schemas.microsoft.com/office/drawing/2014/main" id="{44FEFF7E-17F9-40DA-AF35-A971C32EC4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2781BD-6015-484C-AED7-FBAA2C522F4B}" type="slidenum">
              <a:rPr lang="en-US" altLang="en-US">
                <a:solidFill>
                  <a:srgbClr val="7F7F7F"/>
                </a:solidFill>
                <a:latin typeface="Trebuchet MS" panose="020B0603020202020204" pitchFamily="34" charset="0"/>
              </a:rPr>
              <a:pPr/>
              <a:t>39</a:t>
            </a:fld>
            <a:endParaRPr lang="en-US" altLang="en-US">
              <a:solidFill>
                <a:srgbClr val="7F7F7F"/>
              </a:solidFill>
              <a:latin typeface="Trebuchet MS" panose="020B0603020202020204" pitchFamily="34" charset="0"/>
            </a:endParaRPr>
          </a:p>
        </p:txBody>
      </p:sp>
      <p:cxnSp>
        <p:nvCxnSpPr>
          <p:cNvPr id="56" name="Straight Arrow Connector 55">
            <a:extLst>
              <a:ext uri="{FF2B5EF4-FFF2-40B4-BE49-F238E27FC236}">
                <a16:creationId xmlns:a16="http://schemas.microsoft.com/office/drawing/2014/main" id="{4047523B-6CB7-4AE8-96B6-9389B5A0A4CE}"/>
              </a:ext>
            </a:extLst>
          </p:cNvPr>
          <p:cNvCxnSpPr/>
          <p:nvPr/>
        </p:nvCxnSpPr>
        <p:spPr>
          <a:xfrm flipV="1">
            <a:off x="5337175" y="4365625"/>
            <a:ext cx="0" cy="282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6085" name="Group 1">
            <a:extLst>
              <a:ext uri="{FF2B5EF4-FFF2-40B4-BE49-F238E27FC236}">
                <a16:creationId xmlns:a16="http://schemas.microsoft.com/office/drawing/2014/main" id="{F4DB3B22-E4A6-448C-A770-0D90B3FA01E8}"/>
              </a:ext>
            </a:extLst>
          </p:cNvPr>
          <p:cNvGrpSpPr>
            <a:grpSpLocks/>
          </p:cNvGrpSpPr>
          <p:nvPr/>
        </p:nvGrpSpPr>
        <p:grpSpPr bwMode="auto">
          <a:xfrm>
            <a:off x="130175" y="1090613"/>
            <a:ext cx="8662988" cy="4954587"/>
            <a:chOff x="0" y="1008063"/>
            <a:chExt cx="8661736" cy="4955248"/>
          </a:xfrm>
        </p:grpSpPr>
        <p:sp>
          <p:nvSpPr>
            <p:cNvPr id="9" name="TextBox 8">
              <a:extLst>
                <a:ext uri="{FF2B5EF4-FFF2-40B4-BE49-F238E27FC236}">
                  <a16:creationId xmlns:a16="http://schemas.microsoft.com/office/drawing/2014/main" id="{F74A0BE4-68F2-45E9-86FD-679064BBD589}"/>
                </a:ext>
              </a:extLst>
            </p:cNvPr>
            <p:cNvSpPr txBox="1"/>
            <p:nvPr/>
          </p:nvSpPr>
          <p:spPr>
            <a:xfrm>
              <a:off x="182355" y="2497720"/>
              <a:ext cx="1219200" cy="116955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vi-VN" sz="1400" b="1" dirty="0">
                  <a:latin typeface="Times New Roman" panose="02020603050405020304" pitchFamily="18" charset="0"/>
                  <a:cs typeface="Times New Roman" panose="02020603050405020304" pitchFamily="18" charset="0"/>
                </a:rPr>
                <a:t>Mục tiêu,</a:t>
              </a:r>
            </a:p>
            <a:p>
              <a:pPr algn="ctr">
                <a:defRPr/>
              </a:pPr>
              <a:r>
                <a:rPr lang="vi-VN" sz="1400" b="1" dirty="0">
                  <a:latin typeface="Times New Roman" panose="02020603050405020304" pitchFamily="18" charset="0"/>
                  <a:cs typeface="Times New Roman" panose="02020603050405020304" pitchFamily="18" charset="0"/>
                </a:rPr>
                <a:t>Nhiệm vụ, Giải pháp của </a:t>
              </a:r>
            </a:p>
            <a:p>
              <a:pPr algn="ctr">
                <a:defRPr/>
              </a:pPr>
              <a:r>
                <a:rPr lang="vi-VN" sz="1400" b="1" dirty="0">
                  <a:latin typeface="Times New Roman" panose="02020603050405020304" pitchFamily="18" charset="0"/>
                  <a:cs typeface="Times New Roman" panose="02020603050405020304" pitchFamily="18" charset="0"/>
                </a:rPr>
                <a:t>Đề án 996</a:t>
              </a:r>
              <a:endParaRPr lang="en-US" sz="1400" b="1" dirty="0" err="1">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FCC9E03-4C6A-4F92-9163-3C1CC5F70D56}"/>
                </a:ext>
              </a:extLst>
            </p:cNvPr>
            <p:cNvSpPr txBox="1"/>
            <p:nvPr/>
          </p:nvSpPr>
          <p:spPr>
            <a:xfrm>
              <a:off x="1768591" y="2605443"/>
              <a:ext cx="990600" cy="95410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vi-VN" sz="1400" b="1" dirty="0">
                  <a:latin typeface="Times New Roman" panose="02020603050405020304" pitchFamily="18" charset="0"/>
                  <a:cs typeface="Times New Roman" panose="02020603050405020304" pitchFamily="18" charset="0"/>
                </a:rPr>
                <a:t>Quyết định số 82/QĐ-BKHCN</a:t>
              </a:r>
              <a:endParaRPr lang="en-US" sz="1400" b="1" dirty="0" err="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26E40E8-0A9D-4A65-93F8-F6FE1BF47352}"/>
                </a:ext>
              </a:extLst>
            </p:cNvPr>
            <p:cNvSpPr txBox="1"/>
            <p:nvPr/>
          </p:nvSpPr>
          <p:spPr>
            <a:xfrm>
              <a:off x="4500295" y="1820843"/>
              <a:ext cx="1327646" cy="2462213"/>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vi-VN" sz="1400" b="1" dirty="0">
                  <a:solidFill>
                    <a:schemeClr val="bg1"/>
                  </a:solidFill>
                  <a:latin typeface="Times New Roman" panose="02020603050405020304" pitchFamily="18" charset="0"/>
                  <a:cs typeface="Times New Roman" panose="02020603050405020304" pitchFamily="18" charset="0"/>
                </a:rPr>
                <a:t>Bộ KH</a:t>
              </a:r>
              <a:r>
                <a:rPr lang="en-US" sz="1400" b="1" dirty="0">
                  <a:solidFill>
                    <a:schemeClr val="bg1"/>
                  </a:solidFill>
                  <a:latin typeface="Times New Roman" panose="02020603050405020304" pitchFamily="18" charset="0"/>
                  <a:cs typeface="Times New Roman" panose="02020603050405020304" pitchFamily="18" charset="0"/>
                </a:rPr>
                <a:t>&amp;</a:t>
              </a:r>
              <a:r>
                <a:rPr lang="vi-VN" sz="1400" b="1" dirty="0">
                  <a:solidFill>
                    <a:schemeClr val="bg1"/>
                  </a:solidFill>
                  <a:latin typeface="Times New Roman" panose="02020603050405020304" pitchFamily="18" charset="0"/>
                  <a:cs typeface="Times New Roman" panose="02020603050405020304" pitchFamily="18" charset="0"/>
                </a:rPr>
                <a:t>CN, TĐC </a:t>
              </a:r>
            </a:p>
            <a:p>
              <a:pPr algn="ctr">
                <a:defRPr/>
              </a:pPr>
              <a:r>
                <a:rPr lang="vi-VN" sz="1400" b="1" dirty="0">
                  <a:solidFill>
                    <a:schemeClr val="bg1"/>
                  </a:solidFill>
                  <a:latin typeface="Times New Roman" panose="02020603050405020304" pitchFamily="18" charset="0"/>
                  <a:cs typeface="Times New Roman" panose="02020603050405020304" pitchFamily="18" charset="0"/>
                </a:rPr>
                <a:t>quyết định phê duyệt </a:t>
              </a:r>
            </a:p>
            <a:p>
              <a:pPr algn="ctr">
                <a:defRPr/>
              </a:pPr>
              <a:r>
                <a:rPr lang="vi-VN" sz="1400" b="1" dirty="0">
                  <a:solidFill>
                    <a:schemeClr val="bg1"/>
                  </a:solidFill>
                  <a:latin typeface="Times New Roman" panose="02020603050405020304" pitchFamily="18" charset="0"/>
                  <a:cs typeface="Times New Roman" panose="02020603050405020304" pitchFamily="18" charset="0"/>
                </a:rPr>
                <a:t>các nhiệm vụ  triển khai   hàng năm, trung hạn theo kế hoạch đã được </a:t>
              </a:r>
            </a:p>
            <a:p>
              <a:pPr algn="ctr">
                <a:defRPr/>
              </a:pPr>
              <a:r>
                <a:rPr lang="vi-VN" sz="1400" b="1" dirty="0">
                  <a:solidFill>
                    <a:schemeClr val="bg1"/>
                  </a:solidFill>
                  <a:latin typeface="Times New Roman" panose="02020603050405020304" pitchFamily="18" charset="0"/>
                  <a:cs typeface="Times New Roman" panose="02020603050405020304" pitchFamily="18" charset="0"/>
                </a:rPr>
                <a:t>phê duyệt </a:t>
              </a:r>
            </a:p>
          </p:txBody>
        </p:sp>
        <p:sp>
          <p:nvSpPr>
            <p:cNvPr id="20" name="TextBox 19">
              <a:extLst>
                <a:ext uri="{FF2B5EF4-FFF2-40B4-BE49-F238E27FC236}">
                  <a16:creationId xmlns:a16="http://schemas.microsoft.com/office/drawing/2014/main" id="{75E62ABA-4DD1-4A40-9791-C243D75BCBDF}"/>
                </a:ext>
              </a:extLst>
            </p:cNvPr>
            <p:cNvSpPr txBox="1"/>
            <p:nvPr/>
          </p:nvSpPr>
          <p:spPr>
            <a:xfrm>
              <a:off x="6221930" y="2605443"/>
              <a:ext cx="914400" cy="1015663"/>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vi-VN" sz="1200" b="1">
                  <a:solidFill>
                    <a:schemeClr val="bg1"/>
                  </a:solidFill>
                  <a:latin typeface="Times New Roman" panose="02020603050405020304" pitchFamily="18" charset="0"/>
                  <a:cs typeface="Times New Roman" panose="02020603050405020304" pitchFamily="18" charset="0"/>
                </a:rPr>
                <a:t>Thực hiện triển </a:t>
              </a:r>
              <a:r>
                <a:rPr lang="vi-VN" sz="1200" b="1" dirty="0">
                  <a:solidFill>
                    <a:schemeClr val="bg1"/>
                  </a:solidFill>
                  <a:latin typeface="Times New Roman" panose="02020603050405020304" pitchFamily="18" charset="0"/>
                  <a:cs typeface="Times New Roman" panose="02020603050405020304" pitchFamily="18" charset="0"/>
                </a:rPr>
                <a:t>khai các nhiệm </a:t>
              </a:r>
              <a:r>
                <a:rPr lang="vi-VN" sz="1200" b="1">
                  <a:solidFill>
                    <a:schemeClr val="bg1"/>
                  </a:solidFill>
                  <a:latin typeface="Times New Roman" panose="02020603050405020304" pitchFamily="18" charset="0"/>
                  <a:cs typeface="Times New Roman" panose="02020603050405020304" pitchFamily="18" charset="0"/>
                </a:rPr>
                <a:t>vụ </a:t>
              </a:r>
              <a:r>
                <a:rPr lang="en-US" sz="1200" b="1">
                  <a:solidFill>
                    <a:schemeClr val="bg1"/>
                  </a:solidFill>
                  <a:latin typeface="Times New Roman" panose="02020603050405020304" pitchFamily="18" charset="0"/>
                  <a:cs typeface="Times New Roman" panose="02020603050405020304" pitchFamily="18" charset="0"/>
                </a:rPr>
                <a:t>đã </a:t>
              </a:r>
              <a:r>
                <a:rPr lang="vi-VN" sz="1200" b="1">
                  <a:solidFill>
                    <a:schemeClr val="bg1"/>
                  </a:solidFill>
                  <a:latin typeface="Times New Roman" panose="02020603050405020304" pitchFamily="18" charset="0"/>
                  <a:cs typeface="Times New Roman" panose="02020603050405020304" pitchFamily="18" charset="0"/>
                </a:rPr>
                <a:t>được phê duyệt</a:t>
              </a:r>
              <a:endParaRPr lang="en-US" sz="1200" b="1" dirty="0" err="1">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3C4EABB-C67F-42A5-8082-0A478D6D5A05}"/>
                </a:ext>
              </a:extLst>
            </p:cNvPr>
            <p:cNvSpPr txBox="1"/>
            <p:nvPr/>
          </p:nvSpPr>
          <p:spPr>
            <a:xfrm>
              <a:off x="3170050" y="2605443"/>
              <a:ext cx="958511" cy="95410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vi-VN" sz="1400" b="1" dirty="0">
                  <a:latin typeface="Times New Roman" panose="02020603050405020304" pitchFamily="18" charset="0"/>
                  <a:cs typeface="Times New Roman" panose="02020603050405020304" pitchFamily="18" charset="0"/>
                </a:rPr>
                <a:t>Quyết định số </a:t>
              </a:r>
              <a:r>
                <a:rPr lang="en-US" sz="1400" b="1" dirty="0">
                  <a:latin typeface="Times New Roman" panose="02020603050405020304" pitchFamily="18" charset="0"/>
                  <a:cs typeface="Times New Roman" panose="02020603050405020304" pitchFamily="18" charset="0"/>
                </a:rPr>
                <a:t>850</a:t>
              </a:r>
              <a:r>
                <a:rPr lang="vi-VN" sz="1400" b="1" dirty="0">
                  <a:latin typeface="Times New Roman" panose="02020603050405020304" pitchFamily="18" charset="0"/>
                  <a:cs typeface="Times New Roman" panose="02020603050405020304" pitchFamily="18" charset="0"/>
                </a:rPr>
                <a:t>/QĐ-TĐC</a:t>
              </a:r>
              <a:endParaRPr lang="en-US" sz="1400" b="1" dirty="0" err="1">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B911F5B-DA1B-44D2-A1C4-B4D5AC2B70BA}"/>
                </a:ext>
              </a:extLst>
            </p:cNvPr>
            <p:cNvSpPr txBox="1"/>
            <p:nvPr/>
          </p:nvSpPr>
          <p:spPr>
            <a:xfrm>
              <a:off x="3949329" y="4578316"/>
              <a:ext cx="2514599" cy="138499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200" b="1" dirty="0">
                  <a:solidFill>
                    <a:schemeClr val="bg1"/>
                  </a:solidFill>
                  <a:latin typeface="Times New Roman" panose="02020603050405020304" pitchFamily="18" charset="0"/>
                  <a:cs typeface="Times New Roman" panose="02020603050405020304" pitchFamily="18" charset="0"/>
                </a:rPr>
                <a:t>Xây dựng, đề xuất </a:t>
              </a:r>
            </a:p>
            <a:p>
              <a:pPr algn="ctr">
                <a:defRPr/>
              </a:pPr>
              <a:r>
                <a:rPr lang="vi-VN" sz="1200" b="1" dirty="0">
                  <a:solidFill>
                    <a:schemeClr val="bg1"/>
                  </a:solidFill>
                  <a:latin typeface="Times New Roman" panose="02020603050405020304" pitchFamily="18" charset="0"/>
                  <a:cs typeface="Times New Roman" panose="02020603050405020304" pitchFamily="18" charset="0"/>
                </a:rPr>
                <a:t>các nhiệm vụ hàng năm, trung hạn:</a:t>
              </a:r>
            </a:p>
            <a:p>
              <a:pPr algn="ctr">
                <a:defRPr/>
              </a:pPr>
              <a:r>
                <a:rPr lang="vi-VN" sz="1200" b="1" dirty="0">
                  <a:solidFill>
                    <a:schemeClr val="bg1"/>
                  </a:solidFill>
                  <a:latin typeface="Times New Roman" panose="02020603050405020304" pitchFamily="18" charset="0"/>
                  <a:cs typeface="Times New Roman" panose="02020603050405020304" pitchFamily="18" charset="0"/>
                </a:rPr>
                <a:t> giai đoạn 2021 – 2025 </a:t>
              </a:r>
            </a:p>
            <a:p>
              <a:pPr algn="ctr">
                <a:defRPr/>
              </a:pPr>
              <a:r>
                <a:rPr lang="vi-VN" sz="1200" b="1" dirty="0">
                  <a:solidFill>
                    <a:schemeClr val="bg1"/>
                  </a:solidFill>
                  <a:latin typeface="Times New Roman" panose="02020603050405020304" pitchFamily="18" charset="0"/>
                  <a:cs typeface="Times New Roman" panose="02020603050405020304" pitchFamily="18" charset="0"/>
                </a:rPr>
                <a:t>và giai đoạn tiếp theo,</a:t>
              </a:r>
            </a:p>
            <a:p>
              <a:pPr algn="ctr">
                <a:defRPr/>
              </a:pPr>
              <a:r>
                <a:rPr lang="vi-VN" sz="1200" b="1" dirty="0">
                  <a:solidFill>
                    <a:schemeClr val="bg1"/>
                  </a:solidFill>
                  <a:latin typeface="Times New Roman" panose="02020603050405020304" pitchFamily="18" charset="0"/>
                  <a:cs typeface="Times New Roman" panose="02020603050405020304" pitchFamily="18" charset="0"/>
                </a:rPr>
                <a:t>theo kế hoạch </a:t>
              </a:r>
            </a:p>
            <a:p>
              <a:pPr algn="ctr">
                <a:defRPr/>
              </a:pPr>
              <a:r>
                <a:rPr lang="vi-VN" sz="1200" b="1" dirty="0">
                  <a:solidFill>
                    <a:schemeClr val="bg1"/>
                  </a:solidFill>
                  <a:latin typeface="Times New Roman" panose="02020603050405020304" pitchFamily="18" charset="0"/>
                  <a:cs typeface="Times New Roman" panose="02020603050405020304" pitchFamily="18" charset="0"/>
                </a:rPr>
                <a:t>đã được phê duyệt tại quyết định số 82/QĐ-BKHCN và </a:t>
              </a:r>
              <a:r>
                <a:rPr lang="en-US" sz="1200" b="1" dirty="0">
                  <a:solidFill>
                    <a:schemeClr val="bg1"/>
                  </a:solidFill>
                  <a:latin typeface="Times New Roman" panose="02020603050405020304" pitchFamily="18" charset="0"/>
                  <a:cs typeface="Times New Roman" panose="02020603050405020304" pitchFamily="18" charset="0"/>
                </a:rPr>
                <a:t>850</a:t>
              </a:r>
              <a:r>
                <a:rPr lang="vi-VN" sz="1200" b="1" dirty="0">
                  <a:solidFill>
                    <a:schemeClr val="bg1"/>
                  </a:solidFill>
                  <a:latin typeface="Times New Roman" panose="02020603050405020304" pitchFamily="18" charset="0"/>
                  <a:cs typeface="Times New Roman" panose="02020603050405020304" pitchFamily="18" charset="0"/>
                </a:rPr>
                <a:t>/QĐ-TĐC</a:t>
              </a:r>
            </a:p>
          </p:txBody>
        </p:sp>
        <p:sp>
          <p:nvSpPr>
            <p:cNvPr id="27" name="TextBox 26">
              <a:extLst>
                <a:ext uri="{FF2B5EF4-FFF2-40B4-BE49-F238E27FC236}">
                  <a16:creationId xmlns:a16="http://schemas.microsoft.com/office/drawing/2014/main" id="{594F799B-D888-4620-98D2-A25C8CC0609A}"/>
                </a:ext>
              </a:extLst>
            </p:cNvPr>
            <p:cNvSpPr txBox="1"/>
            <p:nvPr/>
          </p:nvSpPr>
          <p:spPr>
            <a:xfrm>
              <a:off x="7505254" y="1839693"/>
              <a:ext cx="1156482" cy="2308632"/>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vi-VN" sz="1200" b="1" dirty="0">
                  <a:solidFill>
                    <a:schemeClr val="bg1"/>
                  </a:solidFill>
                  <a:latin typeface="Times New Roman" panose="02020603050405020304" pitchFamily="18" charset="0"/>
                  <a:cs typeface="Times New Roman" panose="02020603050405020304" pitchFamily="18" charset="0"/>
                </a:rPr>
                <a:t>Đánh giá kết quả triển khai các nhiệm vụ; </a:t>
              </a:r>
            </a:p>
            <a:p>
              <a:pPr algn="just">
                <a:defRPr/>
              </a:pPr>
              <a:r>
                <a:rPr lang="vi-VN" sz="1200" b="1" dirty="0">
                  <a:solidFill>
                    <a:schemeClr val="bg1"/>
                  </a:solidFill>
                  <a:latin typeface="Times New Roman" panose="02020603050405020304" pitchFamily="18" charset="0"/>
                  <a:cs typeface="Times New Roman" panose="02020603050405020304" pitchFamily="18" charset="0"/>
                </a:rPr>
                <a:t>Tổng hợp các kết quả triển khai các nhiệm vụ của các </a:t>
              </a:r>
              <a:r>
                <a:rPr lang="en-US" sz="1200" b="1" dirty="0">
                  <a:solidFill>
                    <a:schemeClr val="bg1"/>
                  </a:solidFill>
                  <a:latin typeface="Times New Roman" panose="02020603050405020304" pitchFamily="18" charset="0"/>
                  <a:cs typeface="Times New Roman" panose="02020603050405020304" pitchFamily="18" charset="0"/>
                </a:rPr>
                <a:t>b</a:t>
              </a:r>
              <a:r>
                <a:rPr lang="vi-VN" sz="1200" b="1" dirty="0">
                  <a:solidFill>
                    <a:schemeClr val="bg1"/>
                  </a:solidFill>
                  <a:latin typeface="Times New Roman" panose="02020603050405020304" pitchFamily="18" charset="0"/>
                  <a:cs typeface="Times New Roman" panose="02020603050405020304" pitchFamily="18" charset="0"/>
                </a:rPr>
                <a:t>ộ ngành, địa phương, doanh nghiệp để báo cáo  </a:t>
              </a:r>
              <a:r>
                <a:rPr lang="en-US" sz="1200" b="1" dirty="0" err="1">
                  <a:solidFill>
                    <a:schemeClr val="bg1"/>
                  </a:solidFill>
                  <a:latin typeface="Times New Roman" panose="02020603050405020304" pitchFamily="18" charset="0"/>
                  <a:cs typeface="Times New Roman" panose="02020603050405020304" pitchFamily="18" charset="0"/>
                </a:rPr>
                <a:t>Thủ</a:t>
              </a:r>
              <a:r>
                <a:rPr lang="en-US" sz="1200" b="1" dirty="0">
                  <a:solidFill>
                    <a:schemeClr val="bg1"/>
                  </a:solidFill>
                  <a:latin typeface="Times New Roman" panose="02020603050405020304" pitchFamily="18" charset="0"/>
                  <a:cs typeface="Times New Roman" panose="02020603050405020304" pitchFamily="18" charset="0"/>
                </a:rPr>
                <a:t> </a:t>
              </a:r>
              <a:r>
                <a:rPr lang="en-US" sz="1200" b="1" dirty="0" err="1">
                  <a:solidFill>
                    <a:schemeClr val="bg1"/>
                  </a:solidFill>
                  <a:latin typeface="Times New Roman" panose="02020603050405020304" pitchFamily="18" charset="0"/>
                  <a:cs typeface="Times New Roman" panose="02020603050405020304" pitchFamily="18" charset="0"/>
                </a:rPr>
                <a:t>tướng</a:t>
              </a:r>
              <a:endParaRPr lang="en-US" sz="1200" b="1" dirty="0">
                <a:solidFill>
                  <a:schemeClr val="bg1"/>
                </a:solidFill>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A4FE7740-0355-4C19-B680-6BC73FE95A1C}"/>
                </a:ext>
              </a:extLst>
            </p:cNvPr>
            <p:cNvCxnSpPr/>
            <p:nvPr/>
          </p:nvCxnSpPr>
          <p:spPr>
            <a:xfrm>
              <a:off x="1401560" y="3083202"/>
              <a:ext cx="3603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399955-4D05-4C8B-92AE-D07948A708FD}"/>
                </a:ext>
              </a:extLst>
            </p:cNvPr>
            <p:cNvCxnSpPr/>
            <p:nvPr/>
          </p:nvCxnSpPr>
          <p:spPr>
            <a:xfrm>
              <a:off x="2779311" y="3076851"/>
              <a:ext cx="3904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32C071B-FCCA-4FC4-8272-83F1D5837632}"/>
                </a:ext>
              </a:extLst>
            </p:cNvPr>
            <p:cNvCxnSpPr/>
            <p:nvPr/>
          </p:nvCxnSpPr>
          <p:spPr>
            <a:xfrm>
              <a:off x="4158649" y="3056211"/>
              <a:ext cx="341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BC00447-53EE-4F14-B9FA-2D83C9A058FF}"/>
                </a:ext>
              </a:extLst>
            </p:cNvPr>
            <p:cNvCxnSpPr/>
            <p:nvPr/>
          </p:nvCxnSpPr>
          <p:spPr>
            <a:xfrm>
              <a:off x="5850679" y="3083202"/>
              <a:ext cx="3698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101" name="Rectangle 45">
              <a:extLst>
                <a:ext uri="{FF2B5EF4-FFF2-40B4-BE49-F238E27FC236}">
                  <a16:creationId xmlns:a16="http://schemas.microsoft.com/office/drawing/2014/main" id="{9A691B31-AFE2-4C14-813A-EF1950F10131}"/>
                </a:ext>
              </a:extLst>
            </p:cNvPr>
            <p:cNvSpPr>
              <a:spLocks noChangeArrowheads="1"/>
            </p:cNvSpPr>
            <p:nvPr/>
          </p:nvSpPr>
          <p:spPr bwMode="auto">
            <a:xfrm>
              <a:off x="0" y="1008063"/>
              <a:ext cx="533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Arial" panose="020B0604020202020204" pitchFamily="34" charset="0"/>
                  <a:cs typeface="Arial" panose="020B0604020202020204" pitchFamily="34" charset="0"/>
                </a:defRPr>
              </a:lvl1pPr>
              <a:lvl2pPr marL="742950" indent="-285750">
                <a:tabLst>
                  <a:tab pos="179388" algn="l"/>
                </a:tabLst>
                <a:defRPr>
                  <a:solidFill>
                    <a:schemeClr val="tx1"/>
                  </a:solidFill>
                  <a:latin typeface="Arial" panose="020B0604020202020204" pitchFamily="34" charset="0"/>
                  <a:cs typeface="Arial" panose="020B0604020202020204" pitchFamily="34" charset="0"/>
                </a:defRPr>
              </a:lvl2pPr>
              <a:lvl3pPr marL="1143000" indent="-228600">
                <a:tabLst>
                  <a:tab pos="179388" algn="l"/>
                </a:tabLst>
                <a:defRPr>
                  <a:solidFill>
                    <a:schemeClr val="tx1"/>
                  </a:solidFill>
                  <a:latin typeface="Arial" panose="020B0604020202020204" pitchFamily="34" charset="0"/>
                  <a:cs typeface="Arial" panose="020B0604020202020204" pitchFamily="34" charset="0"/>
                </a:defRPr>
              </a:lvl3pPr>
              <a:lvl4pPr marL="1600200" indent="-228600">
                <a:tabLst>
                  <a:tab pos="179388" algn="l"/>
                </a:tabLst>
                <a:defRPr>
                  <a:solidFill>
                    <a:schemeClr val="tx1"/>
                  </a:solidFill>
                  <a:latin typeface="Arial" panose="020B0604020202020204" pitchFamily="34" charset="0"/>
                  <a:cs typeface="Arial" panose="020B0604020202020204" pitchFamily="34" charset="0"/>
                </a:defRPr>
              </a:lvl4pPr>
              <a:lvl5pPr marL="2057400" indent="-228600">
                <a:tabLst>
                  <a:tab pos="179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9pPr>
            </a:lstStyle>
            <a:p>
              <a:pPr algn="ctr"/>
              <a:r>
                <a:rPr lang="vi-VN" altLang="en-US" sz="1600" b="1">
                  <a:solidFill>
                    <a:srgbClr val="FF0000"/>
                  </a:solidFill>
                  <a:latin typeface="Times New Roman" panose="02020603050405020304" pitchFamily="18" charset="0"/>
                  <a:cs typeface="Times New Roman" panose="02020603050405020304" pitchFamily="18" charset="0"/>
                </a:rPr>
                <a:t>BỘ KHOA HỌC VÀ CÔNG NGHỆ</a:t>
              </a:r>
            </a:p>
            <a:p>
              <a:pPr algn="ctr"/>
              <a:r>
                <a:rPr lang="vi-VN" altLang="en-US" sz="1600" b="1">
                  <a:solidFill>
                    <a:srgbClr val="FF0000"/>
                  </a:solidFill>
                  <a:latin typeface="Times New Roman" panose="02020603050405020304" pitchFamily="18" charset="0"/>
                  <a:cs typeface="Times New Roman" panose="02020603050405020304" pitchFamily="18" charset="0"/>
                </a:rPr>
                <a:t>TỔNG CỤC TIÊU CHUẨN ĐO LƯỜNG CHẤT LƯỢNG</a:t>
              </a:r>
            </a:p>
          </p:txBody>
        </p:sp>
        <p:cxnSp>
          <p:nvCxnSpPr>
            <p:cNvPr id="23" name="Straight Arrow Connector 22">
              <a:extLst>
                <a:ext uri="{FF2B5EF4-FFF2-40B4-BE49-F238E27FC236}">
                  <a16:creationId xmlns:a16="http://schemas.microsoft.com/office/drawing/2014/main" id="{D8902AA8-33BE-4571-B435-C1FDA298E288}"/>
                </a:ext>
              </a:extLst>
            </p:cNvPr>
            <p:cNvCxnSpPr/>
            <p:nvPr/>
          </p:nvCxnSpPr>
          <p:spPr>
            <a:xfrm>
              <a:off x="7134782" y="3086377"/>
              <a:ext cx="3698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798715-A4FC-4718-B79B-44958C80B173}"/>
              </a:ext>
            </a:extLst>
          </p:cNvPr>
          <p:cNvSpPr>
            <a:spLocks noGrp="1"/>
          </p:cNvSpPr>
          <p:nvPr>
            <p:ph type="sldNum" sz="quarter" idx="12"/>
          </p:nvPr>
        </p:nvSpPr>
        <p:spPr/>
        <p:txBody>
          <a:bodyPr/>
          <a:lstStyle/>
          <a:p>
            <a:pPr>
              <a:defRPr/>
            </a:pPr>
            <a:fld id="{6F16682F-2C23-4B6F-9F13-59D9BA3348C3}"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id="{C742896D-A251-4D9E-AF9D-43D9C7606B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3" t="26667" b="30000"/>
          <a:stretch/>
        </p:blipFill>
        <p:spPr>
          <a:xfrm>
            <a:off x="283027" y="1371600"/>
            <a:ext cx="7968343" cy="4648200"/>
          </a:xfrm>
          <a:prstGeom prst="rect">
            <a:avLst/>
          </a:prstGeom>
        </p:spPr>
      </p:pic>
    </p:spTree>
    <p:extLst>
      <p:ext uri="{BB962C8B-B14F-4D97-AF65-F5344CB8AC3E}">
        <p14:creationId xmlns:p14="http://schemas.microsoft.com/office/powerpoint/2010/main" val="436865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a:extLst>
              <a:ext uri="{FF2B5EF4-FFF2-40B4-BE49-F238E27FC236}">
                <a16:creationId xmlns:a16="http://schemas.microsoft.com/office/drawing/2014/main" id="{419A930E-210F-4066-BBE6-37041D78CB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C3A21C-8973-4D2F-934E-6250FCB4E0C2}" type="slidenum">
              <a:rPr lang="en-US" altLang="en-US">
                <a:solidFill>
                  <a:srgbClr val="7F7F7F"/>
                </a:solidFill>
                <a:latin typeface="Trebuchet MS" panose="020B0603020202020204" pitchFamily="34" charset="0"/>
              </a:rPr>
              <a:pPr/>
              <a:t>40</a:t>
            </a:fld>
            <a:endParaRPr lang="en-US" altLang="en-US">
              <a:solidFill>
                <a:srgbClr val="7F7F7F"/>
              </a:solidFill>
              <a:latin typeface="Trebuchet MS" panose="020B0603020202020204" pitchFamily="34" charset="0"/>
            </a:endParaRPr>
          </a:p>
        </p:txBody>
      </p:sp>
      <p:cxnSp>
        <p:nvCxnSpPr>
          <p:cNvPr id="7" name="Straight Arrow Connector 6">
            <a:extLst>
              <a:ext uri="{FF2B5EF4-FFF2-40B4-BE49-F238E27FC236}">
                <a16:creationId xmlns:a16="http://schemas.microsoft.com/office/drawing/2014/main" id="{DB7A7189-C11A-4BBB-8B37-3B4B26DD4D68}"/>
              </a:ext>
            </a:extLst>
          </p:cNvPr>
          <p:cNvCxnSpPr/>
          <p:nvPr/>
        </p:nvCxnSpPr>
        <p:spPr>
          <a:xfrm flipV="1">
            <a:off x="1352550" y="2446338"/>
            <a:ext cx="320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0AADA2-8AB6-4F1D-AC31-D869B5828187}"/>
              </a:ext>
            </a:extLst>
          </p:cNvPr>
          <p:cNvCxnSpPr/>
          <p:nvPr/>
        </p:nvCxnSpPr>
        <p:spPr>
          <a:xfrm flipV="1">
            <a:off x="1716088" y="6081713"/>
            <a:ext cx="317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86A46D-E832-4DFF-A69C-1FA8736CE641}"/>
              </a:ext>
            </a:extLst>
          </p:cNvPr>
          <p:cNvSpPr txBox="1"/>
          <p:nvPr/>
        </p:nvSpPr>
        <p:spPr>
          <a:xfrm>
            <a:off x="2518096" y="2946736"/>
            <a:ext cx="1209270" cy="203132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400" b="1">
                <a:solidFill>
                  <a:srgbClr val="FF0000"/>
                </a:solidFill>
                <a:latin typeface="Times New Roman" panose="02020603050405020304" pitchFamily="18" charset="0"/>
                <a:cs typeface="Times New Roman" panose="02020603050405020304" pitchFamily="18" charset="0"/>
              </a:rPr>
              <a:t>Phối hợp </a:t>
            </a:r>
          </a:p>
          <a:p>
            <a:pPr algn="ctr">
              <a:defRPr/>
            </a:pPr>
            <a:r>
              <a:rPr lang="vi-VN" sz="1400" b="1">
                <a:solidFill>
                  <a:srgbClr val="FF0000"/>
                </a:solidFill>
                <a:latin typeface="Times New Roman" panose="02020603050405020304" pitchFamily="18" charset="0"/>
                <a:cs typeface="Times New Roman" panose="02020603050405020304" pitchFamily="18" charset="0"/>
              </a:rPr>
              <a:t>Bộ KH</a:t>
            </a:r>
            <a:r>
              <a:rPr lang="en-US" sz="1400" b="1">
                <a:solidFill>
                  <a:srgbClr val="FF0000"/>
                </a:solidFill>
                <a:latin typeface="Times New Roman" panose="02020603050405020304" pitchFamily="18" charset="0"/>
                <a:cs typeface="Times New Roman" panose="02020603050405020304" pitchFamily="18" charset="0"/>
              </a:rPr>
              <a:t>&amp;</a:t>
            </a:r>
            <a:r>
              <a:rPr lang="vi-VN" sz="1400" b="1">
                <a:solidFill>
                  <a:srgbClr val="FF0000"/>
                </a:solidFill>
                <a:latin typeface="Times New Roman" panose="02020603050405020304" pitchFamily="18" charset="0"/>
                <a:cs typeface="Times New Roman" panose="02020603050405020304" pitchFamily="18" charset="0"/>
              </a:rPr>
              <a:t>CN</a:t>
            </a:r>
            <a:r>
              <a:rPr lang="en-US" sz="1400" b="1">
                <a:solidFill>
                  <a:srgbClr val="FF0000"/>
                </a:solidFill>
                <a:latin typeface="Times New Roman" panose="02020603050405020304" pitchFamily="18" charset="0"/>
                <a:cs typeface="Times New Roman" panose="02020603050405020304" pitchFamily="18" charset="0"/>
              </a:rPr>
              <a:t> để</a:t>
            </a:r>
            <a:r>
              <a:rPr lang="vi-VN" sz="1400" b="1">
                <a:solidFill>
                  <a:srgbClr val="FF0000"/>
                </a:solidFill>
                <a:latin typeface="Times New Roman" panose="02020603050405020304" pitchFamily="18" charset="0"/>
                <a:cs typeface="Times New Roman" panose="02020603050405020304" pitchFamily="18" charset="0"/>
              </a:rPr>
              <a:t> xây dựng các nhiệm vụ thực hiện  hàng năm, trung hạn</a:t>
            </a:r>
          </a:p>
          <a:p>
            <a:pPr algn="ctr">
              <a:defRPr/>
            </a:pPr>
            <a:r>
              <a:rPr lang="vi-VN" sz="1400" b="1">
                <a:solidFill>
                  <a:srgbClr val="FF0000"/>
                </a:solidFill>
                <a:latin typeface="Times New Roman" panose="02020603050405020304" pitchFamily="18" charset="0"/>
                <a:cs typeface="Times New Roman" panose="02020603050405020304" pitchFamily="18" charset="0"/>
              </a:rPr>
              <a:t> giai đoạn : 2021 – 2025 </a:t>
            </a:r>
            <a:endParaRPr lang="vi-VN" sz="14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2FCD8C5-C94B-497F-AD8C-E258301B4F88}"/>
              </a:ext>
            </a:extLst>
          </p:cNvPr>
          <p:cNvSpPr txBox="1"/>
          <p:nvPr/>
        </p:nvSpPr>
        <p:spPr>
          <a:xfrm>
            <a:off x="4117938" y="3162181"/>
            <a:ext cx="1295400" cy="160043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400" b="1">
                <a:solidFill>
                  <a:srgbClr val="FFFF00"/>
                </a:solidFill>
                <a:latin typeface="Times New Roman" panose="02020603050405020304" pitchFamily="18" charset="0"/>
                <a:cs typeface="Times New Roman" panose="02020603050405020304" pitchFamily="18" charset="0"/>
              </a:rPr>
              <a:t>Bộ, cơ quan ngang bộ</a:t>
            </a:r>
          </a:p>
          <a:p>
            <a:pPr algn="ctr">
              <a:defRPr/>
            </a:pPr>
            <a:r>
              <a:rPr lang="vi-VN" sz="1400" b="1">
                <a:solidFill>
                  <a:srgbClr val="FFFF00"/>
                </a:solidFill>
                <a:latin typeface="Times New Roman" panose="02020603050405020304" pitchFamily="18" charset="0"/>
                <a:cs typeface="Times New Roman" panose="02020603050405020304" pitchFamily="18" charset="0"/>
              </a:rPr>
              <a:t>quyết </a:t>
            </a:r>
            <a:r>
              <a:rPr lang="vi-VN" sz="1400" b="1" dirty="0">
                <a:solidFill>
                  <a:srgbClr val="FFFF00"/>
                </a:solidFill>
                <a:latin typeface="Times New Roman" panose="02020603050405020304" pitchFamily="18" charset="0"/>
                <a:cs typeface="Times New Roman" panose="02020603050405020304" pitchFamily="18" charset="0"/>
              </a:rPr>
              <a:t>định phê duyệt </a:t>
            </a:r>
          </a:p>
          <a:p>
            <a:pPr algn="ctr">
              <a:defRPr/>
            </a:pPr>
            <a:r>
              <a:rPr lang="vi-VN" sz="1400" b="1" dirty="0">
                <a:solidFill>
                  <a:srgbClr val="FFFF00"/>
                </a:solidFill>
                <a:latin typeface="Times New Roman" panose="02020603050405020304" pitchFamily="18" charset="0"/>
                <a:cs typeface="Times New Roman" panose="02020603050405020304" pitchFamily="18" charset="0"/>
              </a:rPr>
              <a:t>các nhiệm vụ </a:t>
            </a:r>
          </a:p>
          <a:p>
            <a:pPr algn="ctr">
              <a:defRPr/>
            </a:pPr>
            <a:r>
              <a:rPr lang="vi-VN" sz="1400" b="1" dirty="0">
                <a:solidFill>
                  <a:srgbClr val="FFFF00"/>
                </a:solidFill>
                <a:latin typeface="Times New Roman" panose="02020603050405020304" pitchFamily="18" charset="0"/>
                <a:cs typeface="Times New Roman" panose="02020603050405020304" pitchFamily="18" charset="0"/>
              </a:rPr>
              <a:t>triển khai theo kế hoạch</a:t>
            </a:r>
          </a:p>
        </p:txBody>
      </p:sp>
      <p:sp>
        <p:nvSpPr>
          <p:cNvPr id="20" name="TextBox 19">
            <a:extLst>
              <a:ext uri="{FF2B5EF4-FFF2-40B4-BE49-F238E27FC236}">
                <a16:creationId xmlns:a16="http://schemas.microsoft.com/office/drawing/2014/main" id="{A1D20C24-8EC7-4103-8444-CA09EB7EA0A9}"/>
              </a:ext>
            </a:extLst>
          </p:cNvPr>
          <p:cNvSpPr txBox="1"/>
          <p:nvPr/>
        </p:nvSpPr>
        <p:spPr>
          <a:xfrm>
            <a:off x="5873750" y="3320832"/>
            <a:ext cx="1145192" cy="129266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300" b="1" dirty="0">
                <a:solidFill>
                  <a:srgbClr val="FFFF00"/>
                </a:solidFill>
                <a:latin typeface="Times New Roman" panose="02020603050405020304" pitchFamily="18" charset="0"/>
                <a:cs typeface="Times New Roman" panose="02020603050405020304" pitchFamily="18" charset="0"/>
              </a:rPr>
              <a:t>Thực hiện triển khai </a:t>
            </a:r>
          </a:p>
          <a:p>
            <a:pPr algn="ctr">
              <a:defRPr/>
            </a:pPr>
            <a:r>
              <a:rPr lang="vi-VN" sz="1300" b="1" dirty="0">
                <a:solidFill>
                  <a:srgbClr val="FFFF00"/>
                </a:solidFill>
                <a:latin typeface="Times New Roman" panose="02020603050405020304" pitchFamily="18" charset="0"/>
                <a:cs typeface="Times New Roman" panose="02020603050405020304" pitchFamily="18" charset="0"/>
              </a:rPr>
              <a:t>các nhiệm vụ </a:t>
            </a:r>
          </a:p>
          <a:p>
            <a:pPr algn="ctr">
              <a:defRPr/>
            </a:pPr>
            <a:r>
              <a:rPr lang="vi-VN" sz="1300" b="1" dirty="0">
                <a:solidFill>
                  <a:srgbClr val="FFFF00"/>
                </a:solidFill>
                <a:latin typeface="Times New Roman" panose="02020603050405020304" pitchFamily="18" charset="0"/>
                <a:cs typeface="Times New Roman" panose="02020603050405020304" pitchFamily="18" charset="0"/>
              </a:rPr>
              <a:t>theo </a:t>
            </a:r>
          </a:p>
          <a:p>
            <a:pPr algn="ctr">
              <a:defRPr/>
            </a:pPr>
            <a:r>
              <a:rPr lang="vi-VN" sz="1300" b="1" dirty="0">
                <a:solidFill>
                  <a:srgbClr val="FFFF00"/>
                </a:solidFill>
                <a:latin typeface="Times New Roman" panose="02020603050405020304" pitchFamily="18" charset="0"/>
                <a:cs typeface="Times New Roman" panose="02020603050405020304" pitchFamily="18" charset="0"/>
              </a:rPr>
              <a:t>kế hoạch được duyệt</a:t>
            </a:r>
            <a:endParaRPr lang="en-US" sz="1300" b="1" dirty="0" err="1">
              <a:solidFill>
                <a:srgbClr val="FFFF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5A3F516-7DBC-4F00-8395-B476B2F3E2C2}"/>
              </a:ext>
            </a:extLst>
          </p:cNvPr>
          <p:cNvSpPr txBox="1"/>
          <p:nvPr/>
        </p:nvSpPr>
        <p:spPr>
          <a:xfrm>
            <a:off x="7469821" y="3454568"/>
            <a:ext cx="1143000" cy="120032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vi-VN" sz="1200" b="1" dirty="0">
                <a:solidFill>
                  <a:schemeClr val="bg1"/>
                </a:solidFill>
                <a:latin typeface="Times New Roman" panose="02020603050405020304" pitchFamily="18" charset="0"/>
                <a:cs typeface="Times New Roman" panose="02020603050405020304" pitchFamily="18" charset="0"/>
              </a:rPr>
              <a:t>Đánh giá</a:t>
            </a:r>
          </a:p>
          <a:p>
            <a:pPr algn="ctr">
              <a:defRPr/>
            </a:pPr>
            <a:r>
              <a:rPr lang="vi-VN" sz="1200" b="1" dirty="0">
                <a:solidFill>
                  <a:schemeClr val="bg1"/>
                </a:solidFill>
                <a:latin typeface="Times New Roman" panose="02020603050405020304" pitchFamily="18" charset="0"/>
                <a:cs typeface="Times New Roman" panose="02020603050405020304" pitchFamily="18" charset="0"/>
              </a:rPr>
              <a:t>kết quả </a:t>
            </a:r>
          </a:p>
          <a:p>
            <a:pPr algn="ctr">
              <a:defRPr/>
            </a:pPr>
            <a:r>
              <a:rPr lang="vi-VN" sz="1200" b="1" dirty="0">
                <a:solidFill>
                  <a:schemeClr val="bg1"/>
                </a:solidFill>
                <a:latin typeface="Times New Roman" panose="02020603050405020304" pitchFamily="18" charset="0"/>
                <a:cs typeface="Times New Roman" panose="02020603050405020304" pitchFamily="18" charset="0"/>
              </a:rPr>
              <a:t>triển khai</a:t>
            </a:r>
          </a:p>
          <a:p>
            <a:pPr algn="ctr">
              <a:defRPr/>
            </a:pPr>
            <a:r>
              <a:rPr lang="vi-VN" sz="1200" b="1" dirty="0">
                <a:solidFill>
                  <a:schemeClr val="bg1"/>
                </a:solidFill>
                <a:latin typeface="Times New Roman" panose="02020603050405020304" pitchFamily="18" charset="0"/>
                <a:cs typeface="Times New Roman" panose="02020603050405020304" pitchFamily="18" charset="0"/>
              </a:rPr>
              <a:t>các nhiệm vụ;</a:t>
            </a:r>
          </a:p>
          <a:p>
            <a:pPr algn="ctr">
              <a:defRPr/>
            </a:pPr>
            <a:r>
              <a:rPr lang="vi-VN" sz="1200" b="1" dirty="0">
                <a:solidFill>
                  <a:schemeClr val="bg1"/>
                </a:solidFill>
                <a:latin typeface="Times New Roman" panose="02020603050405020304" pitchFamily="18" charset="0"/>
                <a:cs typeface="Times New Roman" panose="02020603050405020304" pitchFamily="18" charset="0"/>
              </a:rPr>
              <a:t>Báo cáo T</a:t>
            </a:r>
            <a:r>
              <a:rPr lang="en-US" sz="1200" b="1" dirty="0" err="1">
                <a:solidFill>
                  <a:schemeClr val="bg1"/>
                </a:solidFill>
                <a:latin typeface="Times New Roman" panose="02020603050405020304" pitchFamily="18" charset="0"/>
                <a:cs typeface="Times New Roman" panose="02020603050405020304" pitchFamily="18" charset="0"/>
              </a:rPr>
              <a:t>hủ</a:t>
            </a:r>
            <a:r>
              <a:rPr lang="en-US" sz="1200" b="1" dirty="0">
                <a:solidFill>
                  <a:schemeClr val="bg1"/>
                </a:solidFill>
                <a:latin typeface="Times New Roman" panose="02020603050405020304" pitchFamily="18" charset="0"/>
                <a:cs typeface="Times New Roman" panose="02020603050405020304" pitchFamily="18" charset="0"/>
              </a:rPr>
              <a:t> </a:t>
            </a:r>
            <a:r>
              <a:rPr lang="en-US" sz="1200" b="1" dirty="0" err="1">
                <a:solidFill>
                  <a:schemeClr val="bg1"/>
                </a:solidFill>
                <a:latin typeface="Times New Roman" panose="02020603050405020304" pitchFamily="18" charset="0"/>
                <a:cs typeface="Times New Roman" panose="02020603050405020304" pitchFamily="18" charset="0"/>
              </a:rPr>
              <a:t>tướng</a:t>
            </a:r>
            <a:r>
              <a:rPr lang="vi-VN" sz="1200" b="1" dirty="0">
                <a:solidFill>
                  <a:schemeClr val="bg1"/>
                </a:solidFill>
                <a:latin typeface="Times New Roman" panose="02020603050405020304" pitchFamily="18" charset="0"/>
                <a:cs typeface="Times New Roman" panose="02020603050405020304" pitchFamily="18" charset="0"/>
              </a:rPr>
              <a:t> </a:t>
            </a:r>
            <a:endParaRPr lang="en-US" sz="1200" b="1" dirty="0" err="1">
              <a:solidFill>
                <a:schemeClr val="bg1"/>
              </a:solidFill>
              <a:latin typeface="Times New Roman" panose="02020603050405020304" pitchFamily="18" charset="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id="{0AD085DA-4390-43B6-88FC-BB1913EB2E9F}"/>
              </a:ext>
            </a:extLst>
          </p:cNvPr>
          <p:cNvCxnSpPr/>
          <p:nvPr/>
        </p:nvCxnSpPr>
        <p:spPr>
          <a:xfrm>
            <a:off x="3668713" y="3962400"/>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BA0E90-B47A-4377-B904-43E0872793B5}"/>
              </a:ext>
            </a:extLst>
          </p:cNvPr>
          <p:cNvCxnSpPr/>
          <p:nvPr/>
        </p:nvCxnSpPr>
        <p:spPr>
          <a:xfrm>
            <a:off x="1754188" y="4913313"/>
            <a:ext cx="293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07A8FA2-D40B-4DCF-B8EC-46BF858E0EC9}"/>
              </a:ext>
            </a:extLst>
          </p:cNvPr>
          <p:cNvCxnSpPr/>
          <p:nvPr/>
        </p:nvCxnSpPr>
        <p:spPr>
          <a:xfrm>
            <a:off x="1727200" y="3962400"/>
            <a:ext cx="293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DA7C233-DF5C-417E-ADF4-730CA66287F6}"/>
              </a:ext>
            </a:extLst>
          </p:cNvPr>
          <p:cNvCxnSpPr/>
          <p:nvPr/>
        </p:nvCxnSpPr>
        <p:spPr>
          <a:xfrm>
            <a:off x="2036763" y="3967163"/>
            <a:ext cx="422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360A1A-1B09-4771-9D81-39A5661578ED}"/>
              </a:ext>
            </a:extLst>
          </p:cNvPr>
          <p:cNvCxnSpPr/>
          <p:nvPr/>
        </p:nvCxnSpPr>
        <p:spPr>
          <a:xfrm>
            <a:off x="5413375" y="3962400"/>
            <a:ext cx="4603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52542AF-7812-4376-B7D1-EE4688A6AA8B}"/>
              </a:ext>
            </a:extLst>
          </p:cNvPr>
          <p:cNvCxnSpPr/>
          <p:nvPr/>
        </p:nvCxnSpPr>
        <p:spPr>
          <a:xfrm>
            <a:off x="7010400" y="3938588"/>
            <a:ext cx="458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5E15C7-47E4-4B80-9CB8-48305BD15DEF}"/>
              </a:ext>
            </a:extLst>
          </p:cNvPr>
          <p:cNvCxnSpPr/>
          <p:nvPr/>
        </p:nvCxnSpPr>
        <p:spPr>
          <a:xfrm>
            <a:off x="2036763" y="2535238"/>
            <a:ext cx="0" cy="3560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C4F0DE-7E32-4AA3-8FC5-9C8D832C7821}"/>
              </a:ext>
            </a:extLst>
          </p:cNvPr>
          <p:cNvCxnSpPr/>
          <p:nvPr/>
        </p:nvCxnSpPr>
        <p:spPr>
          <a:xfrm flipV="1">
            <a:off x="1716088" y="2535238"/>
            <a:ext cx="320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6C39B0-175C-46F2-A6BA-41DCFD622099}"/>
              </a:ext>
            </a:extLst>
          </p:cNvPr>
          <p:cNvSpPr txBox="1"/>
          <p:nvPr/>
        </p:nvSpPr>
        <p:spPr>
          <a:xfrm>
            <a:off x="656460" y="3379020"/>
            <a:ext cx="1066800" cy="95410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vi-VN" sz="1400" b="1" dirty="0">
                <a:latin typeface="Times New Roman" panose="02020603050405020304" pitchFamily="18" charset="0"/>
                <a:cs typeface="Times New Roman" panose="02020603050405020304" pitchFamily="18" charset="0"/>
              </a:rPr>
              <a:t>Muc tiêu, Nhiệm vụ, </a:t>
            </a:r>
          </a:p>
          <a:p>
            <a:pPr algn="ctr">
              <a:defRPr/>
            </a:pPr>
            <a:r>
              <a:rPr lang="vi-VN" sz="1400" b="1" dirty="0">
                <a:latin typeface="Times New Roman" panose="02020603050405020304" pitchFamily="18" charset="0"/>
                <a:cs typeface="Times New Roman" panose="02020603050405020304" pitchFamily="18" charset="0"/>
              </a:rPr>
              <a:t>giải pháp</a:t>
            </a:r>
          </a:p>
          <a:p>
            <a:pPr algn="ctr">
              <a:defRPr/>
            </a:pPr>
            <a:r>
              <a:rPr lang="vi-VN" sz="1400" b="1" dirty="0">
                <a:latin typeface="Times New Roman" panose="02020603050405020304" pitchFamily="18" charset="0"/>
                <a:cs typeface="Times New Roman" panose="02020603050405020304" pitchFamily="18" charset="0"/>
              </a:rPr>
              <a:t>Đề án 996</a:t>
            </a:r>
            <a:endParaRPr lang="en-US" sz="1400" b="1" dirty="0" err="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605ED9F-8FCD-4048-901C-2744630A2615}"/>
              </a:ext>
            </a:extLst>
          </p:cNvPr>
          <p:cNvSpPr txBox="1"/>
          <p:nvPr/>
        </p:nvSpPr>
        <p:spPr>
          <a:xfrm>
            <a:off x="653685" y="5592969"/>
            <a:ext cx="1097649"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just">
              <a:defRPr/>
            </a:pPr>
            <a:r>
              <a:rPr lang="vi-VN" sz="1200" b="1" dirty="0">
                <a:solidFill>
                  <a:schemeClr val="bg1"/>
                </a:solidFill>
                <a:latin typeface="Times New Roman" panose="02020603050405020304" pitchFamily="18" charset="0"/>
                <a:cs typeface="Times New Roman" panose="02020603050405020304" pitchFamily="18" charset="0"/>
              </a:rPr>
              <a:t>Quy hoạch phát triển ngành, vùng miền</a:t>
            </a:r>
            <a:endParaRPr lang="en-US" sz="1200" b="1" dirty="0" err="1">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ECDB010-ACC5-4354-9F4C-CECC466AD16C}"/>
              </a:ext>
            </a:extLst>
          </p:cNvPr>
          <p:cNvSpPr txBox="1"/>
          <p:nvPr/>
        </p:nvSpPr>
        <p:spPr>
          <a:xfrm>
            <a:off x="668690" y="4433579"/>
            <a:ext cx="1082645" cy="101566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vi-VN" sz="1200" b="1" dirty="0">
                <a:latin typeface="Times New Roman" panose="02020603050405020304" pitchFamily="18" charset="0"/>
                <a:cs typeface="Times New Roman" panose="02020603050405020304" pitchFamily="18" charset="0"/>
              </a:rPr>
              <a:t>Quyết định số 82 /QĐ-BKHCN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số</a:t>
            </a:r>
            <a:r>
              <a:rPr lang="en-US" sz="1200" b="1" dirty="0">
                <a:latin typeface="Times New Roman" panose="02020603050405020304" pitchFamily="18" charset="0"/>
                <a:cs typeface="Times New Roman" panose="02020603050405020304" pitchFamily="18" charset="0"/>
              </a:rPr>
              <a:t> 850/QĐ-TĐC</a:t>
            </a:r>
          </a:p>
        </p:txBody>
      </p:sp>
      <p:sp>
        <p:nvSpPr>
          <p:cNvPr id="47125" name="Rectangle 45">
            <a:extLst>
              <a:ext uri="{FF2B5EF4-FFF2-40B4-BE49-F238E27FC236}">
                <a16:creationId xmlns:a16="http://schemas.microsoft.com/office/drawing/2014/main" id="{570C8897-4199-41D3-A6BB-88FEE0758156}"/>
              </a:ext>
            </a:extLst>
          </p:cNvPr>
          <p:cNvSpPr>
            <a:spLocks noChangeArrowheads="1"/>
          </p:cNvSpPr>
          <p:nvPr/>
        </p:nvSpPr>
        <p:spPr bwMode="auto">
          <a:xfrm>
            <a:off x="447675" y="1120775"/>
            <a:ext cx="541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Arial" panose="020B0604020202020204" pitchFamily="34" charset="0"/>
                <a:cs typeface="Arial" panose="020B0604020202020204" pitchFamily="34" charset="0"/>
              </a:defRPr>
            </a:lvl1pPr>
            <a:lvl2pPr marL="742950" indent="-285750">
              <a:tabLst>
                <a:tab pos="179388" algn="l"/>
              </a:tabLst>
              <a:defRPr>
                <a:solidFill>
                  <a:schemeClr val="tx1"/>
                </a:solidFill>
                <a:latin typeface="Arial" panose="020B0604020202020204" pitchFamily="34" charset="0"/>
                <a:cs typeface="Arial" panose="020B0604020202020204" pitchFamily="34" charset="0"/>
              </a:defRPr>
            </a:lvl2pPr>
            <a:lvl3pPr marL="1143000" indent="-228600">
              <a:tabLst>
                <a:tab pos="179388" algn="l"/>
              </a:tabLst>
              <a:defRPr>
                <a:solidFill>
                  <a:schemeClr val="tx1"/>
                </a:solidFill>
                <a:latin typeface="Arial" panose="020B0604020202020204" pitchFamily="34" charset="0"/>
                <a:cs typeface="Arial" panose="020B0604020202020204" pitchFamily="34" charset="0"/>
              </a:defRPr>
            </a:lvl3pPr>
            <a:lvl4pPr marL="1600200" indent="-228600">
              <a:tabLst>
                <a:tab pos="179388" algn="l"/>
              </a:tabLst>
              <a:defRPr>
                <a:solidFill>
                  <a:schemeClr val="tx1"/>
                </a:solidFill>
                <a:latin typeface="Arial" panose="020B0604020202020204" pitchFamily="34" charset="0"/>
                <a:cs typeface="Arial" panose="020B0604020202020204" pitchFamily="34" charset="0"/>
              </a:defRPr>
            </a:lvl4pPr>
            <a:lvl5pPr marL="2057400" indent="-228600">
              <a:tabLst>
                <a:tab pos="179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CÁC </a:t>
            </a:r>
            <a:r>
              <a:rPr lang="vi-VN" altLang="en-US" b="1">
                <a:solidFill>
                  <a:srgbClr val="FF0000"/>
                </a:solidFill>
                <a:latin typeface="Times New Roman" panose="02020603050405020304" pitchFamily="18" charset="0"/>
                <a:cs typeface="Times New Roman" panose="02020603050405020304" pitchFamily="18" charset="0"/>
              </a:rPr>
              <a:t>BỘ, CƠ QUAN NGANG BỘ</a:t>
            </a:r>
          </a:p>
        </p:txBody>
      </p:sp>
      <p:sp>
        <p:nvSpPr>
          <p:cNvPr id="39" name="TextBox 38">
            <a:extLst>
              <a:ext uri="{FF2B5EF4-FFF2-40B4-BE49-F238E27FC236}">
                <a16:creationId xmlns:a16="http://schemas.microsoft.com/office/drawing/2014/main" id="{A016C493-9DA6-4AF8-A47C-E43C30DA27CB}"/>
              </a:ext>
            </a:extLst>
          </p:cNvPr>
          <p:cNvSpPr txBox="1"/>
          <p:nvPr/>
        </p:nvSpPr>
        <p:spPr>
          <a:xfrm>
            <a:off x="653686" y="1710845"/>
            <a:ext cx="1071179"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vi-VN" altLang="en-US" sz="1200" b="1" dirty="0">
                <a:solidFill>
                  <a:schemeClr val="bg1"/>
                </a:solidFill>
                <a:latin typeface="Times New Roman" panose="02020603050405020304" pitchFamily="18" charset="0"/>
                <a:cs typeface="Times New Roman" panose="02020603050405020304" pitchFamily="18" charset="0"/>
              </a:rPr>
              <a:t>Căn cứ chức năng nhiệm vụ, nhu cầu và điều kiện phát triển hoạt động đo lường của </a:t>
            </a:r>
            <a:r>
              <a:rPr lang="en-US" altLang="en-US" sz="1200" b="1" dirty="0">
                <a:solidFill>
                  <a:schemeClr val="bg1"/>
                </a:solidFill>
                <a:latin typeface="Times New Roman" panose="02020603050405020304" pitchFamily="18" charset="0"/>
                <a:cs typeface="Times New Roman" panose="02020603050405020304" pitchFamily="18" charset="0"/>
              </a:rPr>
              <a:t>b</a:t>
            </a:r>
            <a:r>
              <a:rPr lang="vi-VN" altLang="en-US" sz="1200" b="1" dirty="0">
                <a:solidFill>
                  <a:schemeClr val="bg1"/>
                </a:solidFill>
                <a:latin typeface="Times New Roman" panose="02020603050405020304" pitchFamily="18" charset="0"/>
                <a:cs typeface="Times New Roman" panose="02020603050405020304" pitchFamily="18" charset="0"/>
              </a:rPr>
              <a:t>ộ, </a:t>
            </a:r>
            <a:r>
              <a:rPr lang="en-US" altLang="en-US" sz="1200" b="1" dirty="0">
                <a:solidFill>
                  <a:schemeClr val="bg1"/>
                </a:solidFill>
                <a:latin typeface="Times New Roman" panose="02020603050405020304" pitchFamily="18" charset="0"/>
                <a:cs typeface="Times New Roman" panose="02020603050405020304" pitchFamily="18" charset="0"/>
              </a:rPr>
              <a:t>n</a:t>
            </a:r>
            <a:r>
              <a:rPr lang="vi-VN" altLang="en-US" sz="1200" b="1" dirty="0">
                <a:solidFill>
                  <a:schemeClr val="bg1"/>
                </a:solidFill>
                <a:latin typeface="Times New Roman" panose="02020603050405020304" pitchFamily="18" charset="0"/>
                <a:cs typeface="Times New Roman" panose="02020603050405020304" pitchFamily="18" charset="0"/>
              </a:rPr>
              <a:t>gành</a:t>
            </a:r>
            <a:endParaRPr lang="en-US" sz="1200" b="1" dirty="0" err="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a:extLst>
              <a:ext uri="{FF2B5EF4-FFF2-40B4-BE49-F238E27FC236}">
                <a16:creationId xmlns:a16="http://schemas.microsoft.com/office/drawing/2014/main" id="{96360902-49DB-494E-B63A-F7F718469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F8E5B0-CD75-4D40-8E1E-28F50BAB836B}" type="slidenum">
              <a:rPr lang="en-US" altLang="en-US">
                <a:solidFill>
                  <a:srgbClr val="7F7F7F"/>
                </a:solidFill>
                <a:latin typeface="Trebuchet MS" panose="020B0603020202020204" pitchFamily="34" charset="0"/>
              </a:rPr>
              <a:pPr/>
              <a:t>41</a:t>
            </a:fld>
            <a:endParaRPr lang="en-US" altLang="en-US">
              <a:solidFill>
                <a:srgbClr val="7F7F7F"/>
              </a:solidFill>
              <a:latin typeface="Trebuchet MS" panose="020B0603020202020204" pitchFamily="34" charset="0"/>
            </a:endParaRPr>
          </a:p>
        </p:txBody>
      </p:sp>
      <p:cxnSp>
        <p:nvCxnSpPr>
          <p:cNvPr id="13" name="Straight Connector 12">
            <a:extLst>
              <a:ext uri="{FF2B5EF4-FFF2-40B4-BE49-F238E27FC236}">
                <a16:creationId xmlns:a16="http://schemas.microsoft.com/office/drawing/2014/main" id="{ADBB1F3E-8FF2-4A67-A5FF-55591A563D22}"/>
              </a:ext>
            </a:extLst>
          </p:cNvPr>
          <p:cNvCxnSpPr/>
          <p:nvPr/>
        </p:nvCxnSpPr>
        <p:spPr>
          <a:xfrm>
            <a:off x="1801813" y="3927475"/>
            <a:ext cx="261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4B1237-FC90-45D7-834D-CBAF34C4789C}"/>
              </a:ext>
            </a:extLst>
          </p:cNvPr>
          <p:cNvCxnSpPr/>
          <p:nvPr/>
        </p:nvCxnSpPr>
        <p:spPr>
          <a:xfrm>
            <a:off x="1806575" y="4910138"/>
            <a:ext cx="261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F63E2B-7C08-4DB2-BB34-E80385FE63DF}"/>
              </a:ext>
            </a:extLst>
          </p:cNvPr>
          <p:cNvCxnSpPr/>
          <p:nvPr/>
        </p:nvCxnSpPr>
        <p:spPr>
          <a:xfrm>
            <a:off x="1798638" y="5842000"/>
            <a:ext cx="261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9BAE70-3B1E-4DC9-A9AA-CB3449C14BD8}"/>
              </a:ext>
            </a:extLst>
          </p:cNvPr>
          <p:cNvCxnSpPr/>
          <p:nvPr/>
        </p:nvCxnSpPr>
        <p:spPr>
          <a:xfrm>
            <a:off x="1809750" y="2514600"/>
            <a:ext cx="26193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136" name="Group 1">
            <a:extLst>
              <a:ext uri="{FF2B5EF4-FFF2-40B4-BE49-F238E27FC236}">
                <a16:creationId xmlns:a16="http://schemas.microsoft.com/office/drawing/2014/main" id="{B366BB9D-C241-4EA4-9B68-23ED8AB75CCA}"/>
              </a:ext>
            </a:extLst>
          </p:cNvPr>
          <p:cNvGrpSpPr>
            <a:grpSpLocks/>
          </p:cNvGrpSpPr>
          <p:nvPr/>
        </p:nvGrpSpPr>
        <p:grpSpPr bwMode="auto">
          <a:xfrm>
            <a:off x="463550" y="1250950"/>
            <a:ext cx="8062913" cy="4886325"/>
            <a:chOff x="76200" y="1250950"/>
            <a:chExt cx="8063557" cy="4886081"/>
          </a:xfrm>
        </p:grpSpPr>
        <p:sp>
          <p:nvSpPr>
            <p:cNvPr id="9" name="TextBox 8">
              <a:extLst>
                <a:ext uri="{FF2B5EF4-FFF2-40B4-BE49-F238E27FC236}">
                  <a16:creationId xmlns:a16="http://schemas.microsoft.com/office/drawing/2014/main" id="{5A9325F2-FBAF-48AE-93AD-17E0A4CACEEE}"/>
                </a:ext>
              </a:extLst>
            </p:cNvPr>
            <p:cNvSpPr txBox="1"/>
            <p:nvPr/>
          </p:nvSpPr>
          <p:spPr>
            <a:xfrm>
              <a:off x="315755" y="3458738"/>
              <a:ext cx="1098823" cy="93871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100" b="1" dirty="0">
                  <a:solidFill>
                    <a:srgbClr val="FFFF00"/>
                  </a:solidFill>
                  <a:latin typeface="Times New Roman" panose="02020603050405020304" pitchFamily="18" charset="0"/>
                  <a:cs typeface="Times New Roman" panose="02020603050405020304" pitchFamily="18" charset="0"/>
                </a:rPr>
                <a:t>Mục tiêu, Nhiệm vụ, </a:t>
              </a:r>
            </a:p>
            <a:p>
              <a:pPr algn="ctr">
                <a:defRPr/>
              </a:pPr>
              <a:r>
                <a:rPr lang="vi-VN" sz="1100" b="1" dirty="0">
                  <a:solidFill>
                    <a:srgbClr val="FFFF00"/>
                  </a:solidFill>
                  <a:latin typeface="Times New Roman" panose="02020603050405020304" pitchFamily="18" charset="0"/>
                  <a:cs typeface="Times New Roman" panose="02020603050405020304" pitchFamily="18" charset="0"/>
                </a:rPr>
                <a:t>Giải pháp</a:t>
              </a:r>
            </a:p>
            <a:p>
              <a:pPr algn="ctr">
                <a:defRPr/>
              </a:pPr>
              <a:r>
                <a:rPr lang="vi-VN" sz="1100" b="1" dirty="0">
                  <a:solidFill>
                    <a:srgbClr val="FFFF00"/>
                  </a:solidFill>
                  <a:latin typeface="Times New Roman" panose="02020603050405020304" pitchFamily="18" charset="0"/>
                  <a:cs typeface="Times New Roman" panose="02020603050405020304" pitchFamily="18" charset="0"/>
                </a:rPr>
                <a:t>của </a:t>
              </a:r>
            </a:p>
            <a:p>
              <a:pPr algn="ctr">
                <a:defRPr/>
              </a:pPr>
              <a:r>
                <a:rPr lang="vi-VN" sz="1100" b="1" dirty="0">
                  <a:solidFill>
                    <a:srgbClr val="FFFF00"/>
                  </a:solidFill>
                  <a:latin typeface="Times New Roman" panose="02020603050405020304" pitchFamily="18" charset="0"/>
                  <a:cs typeface="Times New Roman" panose="02020603050405020304" pitchFamily="18" charset="0"/>
                </a:rPr>
                <a:t>Đề án 996</a:t>
              </a:r>
              <a:endParaRPr lang="en-US" sz="1100" b="1" dirty="0" err="1">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C895A16-CA91-41E1-B570-E01FF8670C7C}"/>
                </a:ext>
              </a:extLst>
            </p:cNvPr>
            <p:cNvSpPr txBox="1"/>
            <p:nvPr/>
          </p:nvSpPr>
          <p:spPr>
            <a:xfrm>
              <a:off x="307523" y="5559950"/>
              <a:ext cx="1100957" cy="57708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050" b="1">
                  <a:solidFill>
                    <a:srgbClr val="FFFF00"/>
                  </a:solidFill>
                  <a:latin typeface="Times New Roman" panose="02020603050405020304" pitchFamily="18" charset="0"/>
                  <a:cs typeface="Times New Roman" panose="02020603050405020304" pitchFamily="18" charset="0"/>
                </a:rPr>
                <a:t>Quy hoạch phát triển KT-XH của địa phương </a:t>
              </a:r>
              <a:endParaRPr lang="en-US" sz="1050" b="1" dirty="0" err="1">
                <a:solidFill>
                  <a:srgbClr val="FFFF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65894-06CF-4B0F-AD9C-8FBC4A64925F}"/>
                </a:ext>
              </a:extLst>
            </p:cNvPr>
            <p:cNvSpPr txBox="1"/>
            <p:nvPr/>
          </p:nvSpPr>
          <p:spPr>
            <a:xfrm>
              <a:off x="2010317" y="3265785"/>
              <a:ext cx="1107453" cy="1815791"/>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vi-VN" sz="1400" b="1" dirty="0">
                  <a:latin typeface="Times New Roman" panose="02020603050405020304" pitchFamily="18" charset="0"/>
                  <a:cs typeface="Times New Roman" panose="02020603050405020304" pitchFamily="18" charset="0"/>
                </a:rPr>
                <a:t>Các đơn vị trực thuộc xây dựng, đề xuất các nhiệm vụ</a:t>
              </a:r>
            </a:p>
            <a:p>
              <a:pPr algn="ctr">
                <a:defRPr/>
              </a:pPr>
              <a:r>
                <a:rPr lang="vi-VN" sz="1400" b="1" dirty="0">
                  <a:latin typeface="Times New Roman" panose="02020603050405020304" pitchFamily="18" charset="0"/>
                  <a:cs typeface="Times New Roman" panose="02020603050405020304" pitchFamily="18" charset="0"/>
                </a:rPr>
                <a:t> triển khai thuộc </a:t>
              </a:r>
            </a:p>
            <a:p>
              <a:pPr algn="ctr">
                <a:defRPr/>
              </a:pPr>
              <a:r>
                <a:rPr lang="en-US" sz="1400" b="1" dirty="0">
                  <a:latin typeface="Times New Roman" panose="02020603050405020304" pitchFamily="18" charset="0"/>
                  <a:cs typeface="Times New Roman" panose="02020603050405020304" pitchFamily="18" charset="0"/>
                </a:rPr>
                <a:t>Đ</a:t>
              </a:r>
              <a:r>
                <a:rPr lang="vi-VN" sz="1400" b="1" dirty="0">
                  <a:latin typeface="Times New Roman" panose="02020603050405020304" pitchFamily="18" charset="0"/>
                  <a:cs typeface="Times New Roman" panose="02020603050405020304" pitchFamily="18" charset="0"/>
                </a:rPr>
                <a:t>ề án 996</a:t>
              </a:r>
            </a:p>
          </p:txBody>
        </p:sp>
        <p:sp>
          <p:nvSpPr>
            <p:cNvPr id="17" name="TextBox 16">
              <a:extLst>
                <a:ext uri="{FF2B5EF4-FFF2-40B4-BE49-F238E27FC236}">
                  <a16:creationId xmlns:a16="http://schemas.microsoft.com/office/drawing/2014/main" id="{17749D14-0DDA-4062-9A53-FA28005C4594}"/>
                </a:ext>
              </a:extLst>
            </p:cNvPr>
            <p:cNvSpPr txBox="1"/>
            <p:nvPr/>
          </p:nvSpPr>
          <p:spPr>
            <a:xfrm>
              <a:off x="3492540" y="3188030"/>
              <a:ext cx="1333271" cy="193899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vi-VN" sz="1200" b="1">
                  <a:solidFill>
                    <a:schemeClr val="bg1"/>
                  </a:solidFill>
                  <a:latin typeface="Times New Roman" panose="02020603050405020304" pitchFamily="18" charset="0"/>
                  <a:cs typeface="Times New Roman" panose="02020603050405020304" pitchFamily="18" charset="0"/>
                </a:rPr>
                <a:t>Cơ quan</a:t>
              </a:r>
            </a:p>
            <a:p>
              <a:pPr algn="ctr">
                <a:defRPr/>
              </a:pPr>
              <a:r>
                <a:rPr lang="vi-VN" sz="1200" b="1">
                  <a:solidFill>
                    <a:schemeClr val="bg1"/>
                  </a:solidFill>
                  <a:latin typeface="Times New Roman" panose="02020603050405020304" pitchFamily="18" charset="0"/>
                  <a:cs typeface="Times New Roman" panose="02020603050405020304" pitchFamily="18" charset="0"/>
                </a:rPr>
                <a:t>có thẩm quyền </a:t>
              </a:r>
            </a:p>
            <a:p>
              <a:pPr algn="ctr">
                <a:defRPr/>
              </a:pPr>
              <a:r>
                <a:rPr lang="vi-VN" sz="1200" b="1">
                  <a:solidFill>
                    <a:schemeClr val="bg1"/>
                  </a:solidFill>
                  <a:latin typeface="Times New Roman" panose="02020603050405020304" pitchFamily="18" charset="0"/>
                  <a:cs typeface="Times New Roman" panose="02020603050405020304" pitchFamily="18" charset="0"/>
                </a:rPr>
                <a:t>quyết định </a:t>
              </a:r>
            </a:p>
            <a:p>
              <a:pPr algn="ctr">
                <a:defRPr/>
              </a:pPr>
              <a:r>
                <a:rPr lang="vi-VN" sz="1200" b="1">
                  <a:solidFill>
                    <a:schemeClr val="bg1"/>
                  </a:solidFill>
                  <a:latin typeface="Times New Roman" panose="02020603050405020304" pitchFamily="18" charset="0"/>
                  <a:cs typeface="Times New Roman" panose="02020603050405020304" pitchFamily="18" charset="0"/>
                </a:rPr>
                <a:t>phê </a:t>
              </a:r>
              <a:r>
                <a:rPr lang="vi-VN" sz="1200" b="1" dirty="0">
                  <a:solidFill>
                    <a:schemeClr val="bg1"/>
                  </a:solidFill>
                  <a:latin typeface="Times New Roman" panose="02020603050405020304" pitchFamily="18" charset="0"/>
                  <a:cs typeface="Times New Roman" panose="02020603050405020304" pitchFamily="18" charset="0"/>
                </a:rPr>
                <a:t>duyệt </a:t>
              </a:r>
            </a:p>
            <a:p>
              <a:pPr algn="ctr">
                <a:defRPr/>
              </a:pPr>
              <a:r>
                <a:rPr lang="vi-VN" sz="1200" b="1" dirty="0">
                  <a:solidFill>
                    <a:schemeClr val="bg1"/>
                  </a:solidFill>
                  <a:latin typeface="Times New Roman" panose="02020603050405020304" pitchFamily="18" charset="0"/>
                  <a:cs typeface="Times New Roman" panose="02020603050405020304" pitchFamily="18" charset="0"/>
                </a:rPr>
                <a:t>các nhiệm vụ </a:t>
              </a:r>
            </a:p>
            <a:p>
              <a:pPr algn="ctr">
                <a:defRPr/>
              </a:pPr>
              <a:r>
                <a:rPr lang="vi-VN" sz="1200" b="1" dirty="0">
                  <a:solidFill>
                    <a:schemeClr val="bg1"/>
                  </a:solidFill>
                  <a:latin typeface="Times New Roman" panose="02020603050405020304" pitchFamily="18" charset="0"/>
                  <a:cs typeface="Times New Roman" panose="02020603050405020304" pitchFamily="18" charset="0"/>
                </a:rPr>
                <a:t>triển </a:t>
              </a:r>
              <a:r>
                <a:rPr lang="vi-VN" sz="1200" b="1">
                  <a:solidFill>
                    <a:schemeClr val="bg1"/>
                  </a:solidFill>
                  <a:latin typeface="Times New Roman" panose="02020603050405020304" pitchFamily="18" charset="0"/>
                  <a:cs typeface="Times New Roman" panose="02020603050405020304" pitchFamily="18" charset="0"/>
                </a:rPr>
                <a:t>khai hàng năm, từng giai đoạn 2021-2025, giai đoạn tiếp theo</a:t>
              </a:r>
              <a:endParaRPr lang="vi-VN" sz="1200"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B03FC77-33CA-4170-BC41-B9AA7680D51E}"/>
                </a:ext>
              </a:extLst>
            </p:cNvPr>
            <p:cNvSpPr txBox="1"/>
            <p:nvPr/>
          </p:nvSpPr>
          <p:spPr>
            <a:xfrm>
              <a:off x="5200581" y="3720118"/>
              <a:ext cx="1285966" cy="89255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vi-VN" sz="1300" b="1" dirty="0">
                  <a:solidFill>
                    <a:schemeClr val="bg1"/>
                  </a:solidFill>
                  <a:latin typeface="Times New Roman" panose="02020603050405020304" pitchFamily="18" charset="0"/>
                  <a:cs typeface="Times New Roman" panose="02020603050405020304" pitchFamily="18" charset="0"/>
                </a:rPr>
                <a:t>Thực hiện </a:t>
              </a:r>
            </a:p>
            <a:p>
              <a:pPr algn="ctr">
                <a:defRPr/>
              </a:pPr>
              <a:r>
                <a:rPr lang="vi-VN" sz="1300" b="1" dirty="0">
                  <a:solidFill>
                    <a:schemeClr val="bg1"/>
                  </a:solidFill>
                  <a:latin typeface="Times New Roman" panose="02020603050405020304" pitchFamily="18" charset="0"/>
                  <a:cs typeface="Times New Roman" panose="02020603050405020304" pitchFamily="18" charset="0"/>
                </a:rPr>
                <a:t>triển khai </a:t>
              </a:r>
            </a:p>
            <a:p>
              <a:pPr algn="ctr">
                <a:defRPr/>
              </a:pPr>
              <a:r>
                <a:rPr lang="vi-VN" sz="1300" b="1" dirty="0">
                  <a:solidFill>
                    <a:schemeClr val="bg1"/>
                  </a:solidFill>
                  <a:latin typeface="Times New Roman" panose="02020603050405020304" pitchFamily="18" charset="0"/>
                  <a:cs typeface="Times New Roman" panose="02020603050405020304" pitchFamily="18" charset="0"/>
                </a:rPr>
                <a:t>các nhiệm vụ </a:t>
              </a:r>
            </a:p>
            <a:p>
              <a:pPr algn="ctr">
                <a:defRPr/>
              </a:pPr>
              <a:r>
                <a:rPr lang="vi-VN" sz="1300" b="1" dirty="0">
                  <a:solidFill>
                    <a:schemeClr val="bg1"/>
                  </a:solidFill>
                  <a:latin typeface="Times New Roman" panose="02020603050405020304" pitchFamily="18" charset="0"/>
                  <a:cs typeface="Times New Roman" panose="02020603050405020304" pitchFamily="18" charset="0"/>
                </a:rPr>
                <a:t>đã được duyệt</a:t>
              </a:r>
              <a:endParaRPr lang="en-US" sz="1300" b="1" dirty="0" err="1">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F8F261B-0127-43FD-8541-B5B127A6F8D3}"/>
                </a:ext>
              </a:extLst>
            </p:cNvPr>
            <p:cNvSpPr txBox="1"/>
            <p:nvPr/>
          </p:nvSpPr>
          <p:spPr>
            <a:xfrm>
              <a:off x="325523" y="4537078"/>
              <a:ext cx="1082645" cy="76944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vi-VN" sz="1100" b="1" dirty="0">
                  <a:solidFill>
                    <a:srgbClr val="FFFF00"/>
                  </a:solidFill>
                  <a:latin typeface="Times New Roman" panose="02020603050405020304" pitchFamily="18" charset="0"/>
                  <a:cs typeface="Times New Roman" panose="02020603050405020304" pitchFamily="18" charset="0"/>
                </a:rPr>
                <a:t>Quyết định số 82 </a:t>
              </a:r>
              <a:r>
                <a:rPr lang="vi-VN" sz="1100" b="1">
                  <a:solidFill>
                    <a:srgbClr val="FFFF00"/>
                  </a:solidFill>
                  <a:latin typeface="Times New Roman" panose="02020603050405020304" pitchFamily="18" charset="0"/>
                  <a:cs typeface="Times New Roman" panose="02020603050405020304" pitchFamily="18" charset="0"/>
                </a:rPr>
                <a:t>/QĐ-BKHCN</a:t>
              </a:r>
              <a:r>
                <a:rPr lang="en-US" sz="1100" b="1">
                  <a:solidFill>
                    <a:srgbClr val="FFFF00"/>
                  </a:solidFill>
                  <a:latin typeface="Times New Roman" panose="02020603050405020304" pitchFamily="18" charset="0"/>
                  <a:cs typeface="Times New Roman" panose="02020603050405020304" pitchFamily="18" charset="0"/>
                </a:rPr>
                <a:t> và số 850/QĐ-TĐC</a:t>
              </a:r>
              <a:endParaRPr lang="en-US" sz="1100" b="1" dirty="0" err="1">
                <a:solidFill>
                  <a:srgbClr val="FFFF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36983C7-5145-4FAB-A1B9-9E5DD8C242C7}"/>
                </a:ext>
              </a:extLst>
            </p:cNvPr>
            <p:cNvSpPr txBox="1"/>
            <p:nvPr/>
          </p:nvSpPr>
          <p:spPr>
            <a:xfrm>
              <a:off x="6861317" y="3654171"/>
              <a:ext cx="1278440" cy="1200269"/>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vi-VN" sz="1200" b="1" dirty="0">
                  <a:solidFill>
                    <a:schemeClr val="bg1"/>
                  </a:solidFill>
                  <a:latin typeface="Times New Roman" panose="02020603050405020304" pitchFamily="18" charset="0"/>
                  <a:cs typeface="Times New Roman" panose="02020603050405020304" pitchFamily="18" charset="0"/>
                </a:rPr>
                <a:t>Đánh giá</a:t>
              </a:r>
            </a:p>
            <a:p>
              <a:pPr algn="ctr">
                <a:defRPr/>
              </a:pPr>
              <a:r>
                <a:rPr lang="vi-VN" sz="1200" b="1" dirty="0">
                  <a:solidFill>
                    <a:schemeClr val="bg1"/>
                  </a:solidFill>
                  <a:latin typeface="Times New Roman" panose="02020603050405020304" pitchFamily="18" charset="0"/>
                  <a:cs typeface="Times New Roman" panose="02020603050405020304" pitchFamily="18" charset="0"/>
                </a:rPr>
                <a:t>kết quả </a:t>
              </a:r>
            </a:p>
            <a:p>
              <a:pPr algn="ctr">
                <a:defRPr/>
              </a:pPr>
              <a:r>
                <a:rPr lang="vi-VN" sz="1200" b="1" dirty="0">
                  <a:solidFill>
                    <a:schemeClr val="bg1"/>
                  </a:solidFill>
                  <a:latin typeface="Times New Roman" panose="02020603050405020304" pitchFamily="18" charset="0"/>
                  <a:cs typeface="Times New Roman" panose="02020603050405020304" pitchFamily="18" charset="0"/>
                </a:rPr>
                <a:t>triển khai</a:t>
              </a:r>
            </a:p>
            <a:p>
              <a:pPr algn="ctr">
                <a:defRPr/>
              </a:pPr>
              <a:r>
                <a:rPr lang="vi-VN" sz="1200" b="1" dirty="0">
                  <a:solidFill>
                    <a:schemeClr val="bg1"/>
                  </a:solidFill>
                  <a:latin typeface="Times New Roman" panose="02020603050405020304" pitchFamily="18" charset="0"/>
                  <a:cs typeface="Times New Roman" panose="02020603050405020304" pitchFamily="18" charset="0"/>
                </a:rPr>
                <a:t>các nhiệm vụ; báo cáo </a:t>
              </a:r>
              <a:r>
                <a:rPr lang="en-US" sz="1200" b="1" dirty="0" err="1">
                  <a:solidFill>
                    <a:schemeClr val="bg1"/>
                  </a:solidFill>
                  <a:latin typeface="Times New Roman" panose="02020603050405020304" pitchFamily="18" charset="0"/>
                  <a:cs typeface="Times New Roman" panose="02020603050405020304" pitchFamily="18" charset="0"/>
                </a:rPr>
                <a:t>Thủ</a:t>
              </a:r>
              <a:r>
                <a:rPr lang="en-US" sz="1200" b="1" dirty="0">
                  <a:solidFill>
                    <a:schemeClr val="bg1"/>
                  </a:solidFill>
                  <a:latin typeface="Times New Roman" panose="02020603050405020304" pitchFamily="18" charset="0"/>
                  <a:cs typeface="Times New Roman" panose="02020603050405020304" pitchFamily="18" charset="0"/>
                </a:rPr>
                <a:t> </a:t>
              </a:r>
              <a:r>
                <a:rPr lang="en-US" sz="1200" b="1" dirty="0" err="1">
                  <a:solidFill>
                    <a:schemeClr val="bg1"/>
                  </a:solidFill>
                  <a:latin typeface="Times New Roman" panose="02020603050405020304" pitchFamily="18" charset="0"/>
                  <a:cs typeface="Times New Roman" panose="02020603050405020304" pitchFamily="18" charset="0"/>
                </a:rPr>
                <a:t>tướng</a:t>
              </a:r>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C46362F7-1F46-41F3-8DB5-793C86694B66}"/>
                </a:ext>
              </a:extLst>
            </p:cNvPr>
            <p:cNvSpPr/>
            <p:nvPr/>
          </p:nvSpPr>
          <p:spPr>
            <a:xfrm>
              <a:off x="76200" y="1250950"/>
              <a:ext cx="5867869" cy="368282"/>
            </a:xfrm>
            <a:prstGeom prst="rect">
              <a:avLst/>
            </a:prstGeom>
          </p:spPr>
          <p:txBody>
            <a:bodyPr>
              <a:spAutoFit/>
            </a:bodyPr>
            <a:lstStyle/>
            <a:p>
              <a:pPr>
                <a:tabLst>
                  <a:tab pos="179388" algn="l"/>
                </a:tabLst>
                <a:defRPr/>
              </a:pPr>
              <a:r>
                <a:rPr lang="vi-VN" altLang="en-US" b="1" dirty="0">
                  <a:solidFill>
                    <a:srgbClr val="FF0000"/>
                  </a:solidFill>
                  <a:latin typeface="Times New Roman" pitchFamily="18" charset="0"/>
                  <a:cs typeface="Times New Roman" pitchFamily="18" charset="0"/>
                </a:rPr>
                <a:t>ĐỊA PHƯƠNG</a:t>
              </a:r>
              <a:endParaRPr lang="vi-VN" altLang="en-US" b="1" dirty="0">
                <a:solidFill>
                  <a:schemeClr val="bg2">
                    <a:lumMod val="50000"/>
                  </a:schemeClr>
                </a:solidFill>
                <a:latin typeface="Times New Roman" pitchFamily="18" charset="0"/>
                <a:cs typeface="Times New Roman" pitchFamily="18" charset="0"/>
              </a:endParaRPr>
            </a:p>
          </p:txBody>
        </p:sp>
        <p:cxnSp>
          <p:nvCxnSpPr>
            <p:cNvPr id="5" name="Straight Connector 4">
              <a:extLst>
                <a:ext uri="{FF2B5EF4-FFF2-40B4-BE49-F238E27FC236}">
                  <a16:creationId xmlns:a16="http://schemas.microsoft.com/office/drawing/2014/main" id="{83299E92-30A0-4669-B843-7C220A76E656}"/>
                </a:ext>
              </a:extLst>
            </p:cNvPr>
            <p:cNvCxnSpPr/>
            <p:nvPr/>
          </p:nvCxnSpPr>
          <p:spPr>
            <a:xfrm>
              <a:off x="1676528" y="2490726"/>
              <a:ext cx="0" cy="335104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90AB6B9-7339-41B8-BAD4-2AC5F768FDF1}"/>
                </a:ext>
              </a:extLst>
            </p:cNvPr>
            <p:cNvSpPr txBox="1"/>
            <p:nvPr/>
          </p:nvSpPr>
          <p:spPr>
            <a:xfrm>
              <a:off x="333767" y="1798487"/>
              <a:ext cx="1071179" cy="138499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vi-VN" sz="1200" b="1" dirty="0">
                  <a:solidFill>
                    <a:srgbClr val="FFFF00"/>
                  </a:solidFill>
                  <a:latin typeface="Times New Roman" pitchFamily="18" charset="0"/>
                  <a:cs typeface="Times New Roman" pitchFamily="18" charset="0"/>
                </a:rPr>
                <a:t>Căn cứ </a:t>
              </a:r>
            </a:p>
            <a:p>
              <a:pPr algn="ctr">
                <a:defRPr/>
              </a:pPr>
              <a:r>
                <a:rPr lang="vi-VN" sz="1200" b="1" dirty="0">
                  <a:solidFill>
                    <a:srgbClr val="FFFF00"/>
                  </a:solidFill>
                  <a:latin typeface="Times New Roman" pitchFamily="18" charset="0"/>
                  <a:cs typeface="Times New Roman" pitchFamily="18" charset="0"/>
                </a:rPr>
                <a:t>nhu cầu </a:t>
              </a:r>
            </a:p>
            <a:p>
              <a:pPr algn="ctr">
                <a:defRPr/>
              </a:pPr>
              <a:r>
                <a:rPr lang="vi-VN" sz="1200" b="1" dirty="0">
                  <a:solidFill>
                    <a:srgbClr val="FFFF00"/>
                  </a:solidFill>
                  <a:latin typeface="Times New Roman" pitchFamily="18" charset="0"/>
                  <a:cs typeface="Times New Roman" pitchFamily="18" charset="0"/>
                </a:rPr>
                <a:t>phát triển hoạt động </a:t>
              </a:r>
            </a:p>
            <a:p>
              <a:pPr algn="ctr">
                <a:defRPr/>
              </a:pPr>
              <a:r>
                <a:rPr lang="vi-VN" sz="1200" b="1" dirty="0">
                  <a:solidFill>
                    <a:srgbClr val="FFFF00"/>
                  </a:solidFill>
                  <a:latin typeface="Times New Roman" pitchFamily="18" charset="0"/>
                  <a:cs typeface="Times New Roman" pitchFamily="18" charset="0"/>
                </a:rPr>
                <a:t>đo lường</a:t>
              </a:r>
            </a:p>
            <a:p>
              <a:pPr algn="ctr">
                <a:defRPr/>
              </a:pPr>
              <a:r>
                <a:rPr lang="vi-VN" sz="1200" b="1" dirty="0">
                  <a:solidFill>
                    <a:srgbClr val="FFFF00"/>
                  </a:solidFill>
                  <a:latin typeface="Times New Roman" pitchFamily="18" charset="0"/>
                  <a:cs typeface="Times New Roman" pitchFamily="18" charset="0"/>
                </a:rPr>
                <a:t>của địa phương,</a:t>
              </a:r>
              <a:endParaRPr lang="en-US" sz="1200" b="1" dirty="0" err="1">
                <a:solidFill>
                  <a:srgbClr val="FFFF00"/>
                </a:solidFill>
                <a:latin typeface="Times New Roman" panose="02020603050405020304" pitchFamily="18" charset="0"/>
                <a:cs typeface="Times New Roman" panose="02020603050405020304" pitchFamily="18" charset="0"/>
              </a:endParaRPr>
            </a:p>
          </p:txBody>
        </p:sp>
        <p:cxnSp>
          <p:nvCxnSpPr>
            <p:cNvPr id="58" name="Straight Arrow Connector 57">
              <a:extLst>
                <a:ext uri="{FF2B5EF4-FFF2-40B4-BE49-F238E27FC236}">
                  <a16:creationId xmlns:a16="http://schemas.microsoft.com/office/drawing/2014/main" id="{4791BCD9-2D15-4D24-AD1D-59704ADC9CE7}"/>
                </a:ext>
              </a:extLst>
            </p:cNvPr>
            <p:cNvCxnSpPr/>
            <p:nvPr/>
          </p:nvCxnSpPr>
          <p:spPr>
            <a:xfrm>
              <a:off x="4848606" y="4155930"/>
              <a:ext cx="339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650184D-AAF2-4272-B6A0-6B0EB5E61DF0}"/>
                </a:ext>
              </a:extLst>
            </p:cNvPr>
            <p:cNvCxnSpPr/>
            <p:nvPr/>
          </p:nvCxnSpPr>
          <p:spPr>
            <a:xfrm>
              <a:off x="6498151" y="4197203"/>
              <a:ext cx="3413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2C4CFA-D760-446C-9150-8E00A140CBD2}"/>
                </a:ext>
              </a:extLst>
            </p:cNvPr>
            <p:cNvCxnSpPr/>
            <p:nvPr/>
          </p:nvCxnSpPr>
          <p:spPr>
            <a:xfrm>
              <a:off x="1673353" y="4155930"/>
              <a:ext cx="3238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5686AF9-514A-4A2E-A34D-2B3A04F85A25}"/>
                </a:ext>
              </a:extLst>
            </p:cNvPr>
            <p:cNvCxnSpPr/>
            <p:nvPr/>
          </p:nvCxnSpPr>
          <p:spPr>
            <a:xfrm>
              <a:off x="3129207" y="4157518"/>
              <a:ext cx="32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a:extLst>
              <a:ext uri="{FF2B5EF4-FFF2-40B4-BE49-F238E27FC236}">
                <a16:creationId xmlns:a16="http://schemas.microsoft.com/office/drawing/2014/main" id="{8589DD85-4809-494A-AC84-BB85DB8E37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8CBBC1-8FDF-42FB-B94F-8195ED6C26F4}" type="slidenum">
              <a:rPr lang="en-US" altLang="en-US">
                <a:solidFill>
                  <a:srgbClr val="7F7F7F"/>
                </a:solidFill>
                <a:latin typeface="Trebuchet MS" panose="020B0603020202020204" pitchFamily="34" charset="0"/>
              </a:rPr>
              <a:pPr/>
              <a:t>42</a:t>
            </a:fld>
            <a:endParaRPr lang="en-US" altLang="en-US">
              <a:solidFill>
                <a:srgbClr val="7F7F7F"/>
              </a:solidFill>
              <a:latin typeface="Trebuchet MS" panose="020B0603020202020204" pitchFamily="34" charset="0"/>
            </a:endParaRPr>
          </a:p>
        </p:txBody>
      </p:sp>
      <p:sp>
        <p:nvSpPr>
          <p:cNvPr id="49156" name="Rectangle 4">
            <a:extLst>
              <a:ext uri="{FF2B5EF4-FFF2-40B4-BE49-F238E27FC236}">
                <a16:creationId xmlns:a16="http://schemas.microsoft.com/office/drawing/2014/main" id="{ACD4549A-BB11-4CFA-A480-8D9EAF8C425D}"/>
              </a:ext>
            </a:extLst>
          </p:cNvPr>
          <p:cNvSpPr>
            <a:spLocks noChangeArrowheads="1"/>
          </p:cNvSpPr>
          <p:nvPr/>
        </p:nvSpPr>
        <p:spPr bwMode="auto">
          <a:xfrm>
            <a:off x="-152400" y="1295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r>
              <a:rPr lang="en-US" altLang="en-US" sz="2000" b="1">
                <a:solidFill>
                  <a:srgbClr val="0000FF"/>
                </a:solidFill>
                <a:latin typeface="Times New Roman" panose="02020603050405020304" pitchFamily="18" charset="0"/>
                <a:cs typeface="Times New Roman" panose="02020603050405020304" pitchFamily="18" charset="0"/>
              </a:rPr>
              <a:t>VII. KẾT LUẬN VÀ KIẾN NGHỊ</a:t>
            </a:r>
            <a:r>
              <a:rPr lang="vi-VN" altLang="en-US" sz="2000" b="1">
                <a:solidFill>
                  <a:srgbClr val="0000FF"/>
                </a:solidFill>
                <a:latin typeface="Times New Roman" panose="02020603050405020304" pitchFamily="18" charset="0"/>
                <a:cs typeface="Times New Roman" panose="02020603050405020304" pitchFamily="18" charset="0"/>
              </a:rPr>
              <a:t> </a:t>
            </a:r>
            <a:endParaRPr lang="en-US" altLang="en-US" sz="2000" b="1">
              <a:solidFill>
                <a:srgbClr val="0000FF"/>
              </a:solidFill>
              <a:latin typeface="Times New Roman" panose="02020603050405020304" pitchFamily="18" charset="0"/>
              <a:cs typeface="Times New Roman" panose="02020603050405020304" pitchFamily="18" charset="0"/>
            </a:endParaRPr>
          </a:p>
        </p:txBody>
      </p:sp>
      <p:pic>
        <p:nvPicPr>
          <p:cNvPr id="49157" name="Picture 10" descr="SI logo">
            <a:extLst>
              <a:ext uri="{FF2B5EF4-FFF2-40B4-BE49-F238E27FC236}">
                <a16:creationId xmlns:a16="http://schemas.microsoft.com/office/drawing/2014/main" id="{C61B5129-348D-4AA1-AB85-9AB834459A34}"/>
              </a:ext>
            </a:extLst>
          </p:cNvPr>
          <p:cNvPicPr>
            <a:picLocks noChangeAspect="1" noChangeArrowheads="1"/>
          </p:cNvPicPr>
          <p:nvPr/>
        </p:nvPicPr>
        <p:blipFill>
          <a:blip r:embed="rId2">
            <a:lum bright="8000" contrast="-6000"/>
            <a:extLst>
              <a:ext uri="{28A0092B-C50C-407E-A947-70E740481C1C}">
                <a14:useLocalDpi xmlns:a14="http://schemas.microsoft.com/office/drawing/2010/main" val="0"/>
              </a:ext>
            </a:extLst>
          </a:blip>
          <a:srcRect/>
          <a:stretch>
            <a:fillRect/>
          </a:stretch>
        </p:blipFill>
        <p:spPr bwMode="auto">
          <a:xfrm>
            <a:off x="2527300" y="2617788"/>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Slide Number Placeholder 4">
            <a:extLst>
              <a:ext uri="{FF2B5EF4-FFF2-40B4-BE49-F238E27FC236}">
                <a16:creationId xmlns:a16="http://schemas.microsoft.com/office/drawing/2014/main" id="{851141E4-5898-4879-926E-D670202719E4}"/>
              </a:ext>
            </a:extLst>
          </p:cNvPr>
          <p:cNvSpPr txBox="1">
            <a:spLocks noGrp="1"/>
          </p:cNvSpPr>
          <p:nvPr/>
        </p:nvSpPr>
        <p:spPr bwMode="auto">
          <a:xfrm>
            <a:off x="8534400" y="6172200"/>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B4F0A5C-40CA-4699-ADE7-39AC9C2DB95A}" type="slidenum">
              <a:rPr lang="en-US" altLang="en-US" sz="1400" b="1">
                <a:latin typeface="Trebuchet MS" panose="020B0603020202020204" pitchFamily="34" charset="0"/>
              </a:rPr>
              <a:pPr algn="ctr" eaLnBrk="1" hangingPunct="1"/>
              <a:t>42</a:t>
            </a:fld>
            <a:endParaRPr lang="en-US" altLang="en-US" sz="1400" b="1">
              <a:latin typeface="Trebuchet MS" panose="020B0603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a:extLst>
              <a:ext uri="{FF2B5EF4-FFF2-40B4-BE49-F238E27FC236}">
                <a16:creationId xmlns:a16="http://schemas.microsoft.com/office/drawing/2014/main" id="{2D036CD6-57E3-4D45-8CD0-4BB84FBE66AC}"/>
              </a:ext>
            </a:extLst>
          </p:cNvPr>
          <p:cNvSpPr>
            <a:spLocks noChangeArrowheads="1"/>
          </p:cNvSpPr>
          <p:nvPr/>
        </p:nvSpPr>
        <p:spPr bwMode="auto">
          <a:xfrm>
            <a:off x="152400" y="1295400"/>
            <a:ext cx="8839200" cy="4770438"/>
          </a:xfrm>
          <a:prstGeom prst="rect">
            <a:avLst/>
          </a:prstGeom>
          <a:noFill/>
          <a:ln>
            <a:noFill/>
          </a:ln>
        </p:spPr>
        <p:txBody>
          <a:bodyPr>
            <a:spAutoFit/>
          </a:bodyPr>
          <a:lstStyle/>
          <a:p>
            <a:pPr marL="182563" algn="just">
              <a:spcBef>
                <a:spcPts val="600"/>
              </a:spcBef>
              <a:spcAft>
                <a:spcPts val="600"/>
              </a:spcAft>
              <a:defRPr/>
            </a:pPr>
            <a:r>
              <a:rPr lang="en-US" altLang="en-US" sz="2200" b="1" dirty="0">
                <a:solidFill>
                  <a:srgbClr val="0000FF"/>
                </a:solidFill>
                <a:latin typeface="Times New Roman" pitchFamily="18" charset="0"/>
                <a:cs typeface="Times New Roman" pitchFamily="18" charset="0"/>
              </a:rPr>
              <a:t>KẾT LUẬN VÀ KIẾN NGHỊ:</a:t>
            </a:r>
          </a:p>
          <a:p>
            <a:pPr marL="639763" indent="-457200" algn="just">
              <a:spcBef>
                <a:spcPts val="600"/>
              </a:spcBef>
              <a:spcAft>
                <a:spcPts val="600"/>
              </a:spcAft>
              <a:buFontTx/>
              <a:buAutoNum type="arabicPeriod"/>
              <a:defRPr/>
            </a:pPr>
            <a:r>
              <a:rPr lang="en-US" altLang="en-US" sz="2200" dirty="0" err="1">
                <a:solidFill>
                  <a:srgbClr val="0000FF"/>
                </a:solidFill>
                <a:latin typeface="Times New Roman" pitchFamily="18" charset="0"/>
                <a:cs typeface="Times New Roman" pitchFamily="18" charset="0"/>
              </a:rPr>
              <a:t>Các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bộ</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ngành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địa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phương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cần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tập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trung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xây</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dựng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kế</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hoạch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tổng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thể</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thực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hiện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Đề</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án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lường</a:t>
            </a:r>
            <a:r>
              <a:rPr lang="en-US" altLang="en-US" sz="2200" dirty="0">
                <a:solidFill>
                  <a:srgbClr val="0000FF"/>
                </a:solidFill>
                <a:latin typeface="Times New Roman" pitchFamily="18" charset="0"/>
                <a:cs typeface="Times New Roman" pitchFamily="18" charset="0"/>
              </a:rPr>
              <a:t> 996 </a:t>
            </a:r>
            <a:r>
              <a:rPr lang="en-US" altLang="en-US" sz="2200" dirty="0" err="1">
                <a:solidFill>
                  <a:srgbClr val="0000FF"/>
                </a:solidFill>
                <a:latin typeface="Times New Roman" pitchFamily="18" charset="0"/>
                <a:cs typeface="Times New Roman" pitchFamily="18" charset="0"/>
              </a:rPr>
              <a:t>căn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cứ</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trên</a:t>
            </a:r>
            <a:r>
              <a:rPr lang="en-US" altLang="en-US" sz="2200" dirty="0">
                <a:solidFill>
                  <a:srgbClr val="0000FF"/>
                </a:solidFill>
                <a:latin typeface="Times New Roman" pitchFamily="18" charset="0"/>
                <a:cs typeface="Times New Roman" pitchFamily="18" charset="0"/>
              </a:rPr>
              <a:t> </a:t>
            </a:r>
            <a:r>
              <a:rPr lang="vi-VN" altLang="en-US" sz="2200" dirty="0">
                <a:solidFill>
                  <a:srgbClr val="0000FF"/>
                </a:solidFill>
                <a:latin typeface="Times New Roman" pitchFamily="18" charset="0"/>
                <a:cs typeface="Times New Roman" pitchFamily="18" charset="0"/>
              </a:rPr>
              <a:t>chức năng nhiệm vụ, </a:t>
            </a:r>
            <a:r>
              <a:rPr lang="vi-VN" sz="2200" dirty="0">
                <a:solidFill>
                  <a:srgbClr val="0000FF"/>
                </a:solidFill>
                <a:latin typeface="Times New Roman" pitchFamily="18" charset="0"/>
                <a:cs typeface="Times New Roman" pitchFamily="18" charset="0"/>
              </a:rPr>
              <a:t>nhu cầu phát triển hoạt động đo lường</a:t>
            </a:r>
            <a:r>
              <a:rPr lang="en-US" sz="2200" dirty="0">
                <a:solidFill>
                  <a:srgbClr val="0000FF"/>
                </a:solidFill>
                <a:latin typeface="Times New Roman" pitchFamily="18" charset="0"/>
                <a:cs typeface="Times New Roman" pitchFamily="18" charset="0"/>
              </a:rPr>
              <a:t> </a:t>
            </a:r>
            <a:r>
              <a:rPr lang="vi-VN" sz="2200" dirty="0">
                <a:solidFill>
                  <a:srgbClr val="0000FF"/>
                </a:solidFill>
                <a:latin typeface="Times New Roman" pitchFamily="18" charset="0"/>
                <a:cs typeface="Times New Roman" pitchFamily="18" charset="0"/>
              </a:rPr>
              <a:t>của </a:t>
            </a:r>
            <a:r>
              <a:rPr lang="en-US" sz="2200" dirty="0" err="1">
                <a:solidFill>
                  <a:srgbClr val="0000FF"/>
                </a:solidFill>
                <a:latin typeface="Times New Roman" pitchFamily="18" charset="0"/>
                <a:cs typeface="Times New Roman" pitchFamily="18" charset="0"/>
              </a:rPr>
              <a:t>bộ</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ngành</a:t>
            </a:r>
            <a:r>
              <a:rPr lang="en-US" sz="2200" dirty="0">
                <a:solidFill>
                  <a:srgbClr val="0000FF"/>
                </a:solidFill>
                <a:latin typeface="Times New Roman" pitchFamily="18" charset="0"/>
                <a:cs typeface="Times New Roman" pitchFamily="18" charset="0"/>
              </a:rPr>
              <a:t>, </a:t>
            </a:r>
            <a:r>
              <a:rPr lang="vi-VN" sz="2200" dirty="0">
                <a:solidFill>
                  <a:srgbClr val="0000FF"/>
                </a:solidFill>
                <a:latin typeface="Times New Roman" pitchFamily="18" charset="0"/>
                <a:cs typeface="Times New Roman" pitchFamily="18" charset="0"/>
              </a:rPr>
              <a:t>địa phương</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và</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bám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sát</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mụ</a:t>
            </a:r>
            <a:r>
              <a:rPr lang="vi-VN" sz="2200" dirty="0">
                <a:solidFill>
                  <a:srgbClr val="0000FF"/>
                </a:solidFill>
                <a:latin typeface="Times New Roman" pitchFamily="18" charset="0"/>
                <a:cs typeface="Times New Roman" pitchFamily="18" charset="0"/>
              </a:rPr>
              <a:t>c tiêu, </a:t>
            </a:r>
            <a:r>
              <a:rPr lang="en-US" sz="2200" dirty="0">
                <a:solidFill>
                  <a:srgbClr val="0000FF"/>
                </a:solidFill>
                <a:latin typeface="Times New Roman" pitchFamily="18" charset="0"/>
                <a:cs typeface="Times New Roman" pitchFamily="18" charset="0"/>
              </a:rPr>
              <a:t>n</a:t>
            </a:r>
            <a:r>
              <a:rPr lang="vi-VN" sz="2200" dirty="0">
                <a:solidFill>
                  <a:srgbClr val="0000FF"/>
                </a:solidFill>
                <a:latin typeface="Times New Roman" pitchFamily="18" charset="0"/>
                <a:cs typeface="Times New Roman" pitchFamily="18" charset="0"/>
              </a:rPr>
              <a:t>hiệm vụ, giải pháp</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của</a:t>
            </a:r>
            <a:r>
              <a:rPr lang="en-US" sz="2200" dirty="0">
                <a:solidFill>
                  <a:srgbClr val="0000FF"/>
                </a:solidFill>
                <a:latin typeface="Times New Roman" pitchFamily="18" charset="0"/>
                <a:cs typeface="Times New Roman" pitchFamily="18" charset="0"/>
              </a:rPr>
              <a:t> </a:t>
            </a:r>
            <a:r>
              <a:rPr lang="vi-VN" sz="2200" dirty="0">
                <a:solidFill>
                  <a:srgbClr val="0000FF"/>
                </a:solidFill>
                <a:latin typeface="Times New Roman" pitchFamily="18" charset="0"/>
                <a:cs typeface="Times New Roman" pitchFamily="18" charset="0"/>
              </a:rPr>
              <a:t>Đề án</a:t>
            </a:r>
            <a:r>
              <a:rPr lang="en-US" sz="2200" dirty="0">
                <a:solidFill>
                  <a:srgbClr val="0000FF"/>
                </a:solidFill>
                <a:latin typeface="Times New Roman" pitchFamily="18" charset="0"/>
                <a:cs typeface="Times New Roman" pitchFamily="18" charset="0"/>
              </a:rPr>
              <a:t>;</a:t>
            </a:r>
          </a:p>
          <a:p>
            <a:pPr marL="639763" indent="-457200" algn="just">
              <a:spcBef>
                <a:spcPts val="600"/>
              </a:spcBef>
              <a:spcAft>
                <a:spcPts val="600"/>
              </a:spcAft>
              <a:buFontTx/>
              <a:buAutoNum type="arabicPeriod"/>
              <a:defRPr/>
            </a:pPr>
            <a:r>
              <a:rPr lang="en-US" altLang="en-US" sz="2200" dirty="0" err="1">
                <a:solidFill>
                  <a:srgbClr val="0000FF"/>
                </a:solidFill>
                <a:latin typeface="Times New Roman" pitchFamily="18" charset="0"/>
                <a:cs typeface="Times New Roman" pitchFamily="18" charset="0"/>
              </a:rPr>
              <a:t>Tập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trung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huy</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động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các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nguồn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lực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xây</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dựng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triển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khai</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các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nhiệm</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vụ</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cụ</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thể</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trên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cơ</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sở</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kế</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hoạch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tổng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thể</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theo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từng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giai</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đoạn</a:t>
            </a:r>
            <a:r>
              <a:rPr lang="en-US" altLang="en-US" sz="2200" dirty="0">
                <a:solidFill>
                  <a:srgbClr val="0000FF"/>
                </a:solidFill>
                <a:latin typeface="Times New Roman" pitchFamily="18" charset="0"/>
                <a:cs typeface="Times New Roman" pitchFamily="18" charset="0"/>
              </a:rPr>
              <a:t>;</a:t>
            </a:r>
          </a:p>
          <a:p>
            <a:pPr marL="639763" indent="-457200" algn="just">
              <a:spcBef>
                <a:spcPts val="600"/>
              </a:spcBef>
              <a:spcAft>
                <a:spcPts val="600"/>
              </a:spcAft>
              <a:buFontTx/>
              <a:buAutoNum type="arabicPeriod"/>
              <a:defRPr/>
            </a:pPr>
            <a:r>
              <a:rPr lang="en-US" altLang="en-US" sz="2200" dirty="0" err="1">
                <a:solidFill>
                  <a:srgbClr val="0000FF"/>
                </a:solidFill>
                <a:latin typeface="Times New Roman" pitchFamily="18" charset="0"/>
                <a:cs typeface="Times New Roman" pitchFamily="18" charset="0"/>
              </a:rPr>
              <a:t>Thống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nhất</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chung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định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hướng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phát</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triển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hạ</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tầng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kỹ</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thuật</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lường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từ</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cấp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quốc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gia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đến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cấp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bộ</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ngành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địa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phương</a:t>
            </a:r>
            <a:r>
              <a:rPr lang="en-US" altLang="en-US" sz="2200" dirty="0">
                <a:solidFill>
                  <a:srgbClr val="0000FF"/>
                </a:solidFill>
                <a:latin typeface="Times New Roman" pitchFamily="18" charset="0"/>
                <a:cs typeface="Times New Roman" pitchFamily="18" charset="0"/>
              </a:rPr>
              <a:t>;</a:t>
            </a:r>
          </a:p>
          <a:p>
            <a:pPr marL="639763" indent="-457200" algn="just">
              <a:spcBef>
                <a:spcPts val="600"/>
              </a:spcBef>
              <a:spcAft>
                <a:spcPts val="600"/>
              </a:spcAft>
              <a:buFontTx/>
              <a:buAutoNum type="arabicPeriod"/>
              <a:defRPr/>
            </a:pPr>
            <a:r>
              <a:rPr lang="en-US" altLang="en-US" sz="2200" dirty="0" err="1">
                <a:solidFill>
                  <a:srgbClr val="0000FF"/>
                </a:solidFill>
                <a:latin typeface="Times New Roman" pitchFamily="18" charset="0"/>
                <a:cs typeface="Times New Roman" pitchFamily="18" charset="0"/>
              </a:rPr>
              <a:t>Lãnh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đạo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các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bộ</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ngành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địa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phương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quan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tâm</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tập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trung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chỉ</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đạo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để</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triển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khai</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tốt</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các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nhiệm</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vụ</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của</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Đề</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án</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nhằm</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hỗ</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trợ</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doanh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nghiệp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Việt</a:t>
            </a:r>
            <a:r>
              <a:rPr lang="en-US" altLang="en-US" sz="2200" dirty="0">
                <a:solidFill>
                  <a:srgbClr val="0000FF"/>
                </a:solidFill>
                <a:latin typeface="Times New Roman" pitchFamily="18" charset="0"/>
                <a:cs typeface="Times New Roman" pitchFamily="18" charset="0"/>
              </a:rPr>
              <a:t> Nam </a:t>
            </a:r>
            <a:r>
              <a:rPr lang="en-US" altLang="en-US" sz="2200" dirty="0" err="1">
                <a:solidFill>
                  <a:srgbClr val="0000FF"/>
                </a:solidFill>
                <a:latin typeface="Times New Roman" pitchFamily="18" charset="0"/>
                <a:cs typeface="Times New Roman" pitchFamily="18" charset="0"/>
              </a:rPr>
              <a:t>nâng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cao</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năng</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lực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cạnh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tranh</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và</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hội</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nhập</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quốc</a:t>
            </a:r>
            <a:r>
              <a:rPr lang="en-US" altLang="en-US" sz="2200" dirty="0">
                <a:solidFill>
                  <a:srgbClr val="0000FF"/>
                </a:solidFill>
                <a:latin typeface="Times New Roman" pitchFamily="18" charset="0"/>
                <a:cs typeface="Times New Roman" pitchFamily="18" charset="0"/>
              </a:rPr>
              <a:t> </a:t>
            </a:r>
            <a:r>
              <a:rPr lang="en-US" altLang="en-US" sz="2200" dirty="0" err="1">
                <a:solidFill>
                  <a:srgbClr val="0000FF"/>
                </a:solidFill>
                <a:latin typeface="Times New Roman" pitchFamily="18" charset="0"/>
                <a:cs typeface="Times New Roman" pitchFamily="18" charset="0"/>
              </a:rPr>
              <a:t>tế</a:t>
            </a:r>
            <a:r>
              <a:rPr lang="en-US" altLang="en-US" sz="2200" dirty="0">
                <a:solidFill>
                  <a:srgbClr val="0000FF"/>
                </a:solidFill>
                <a:latin typeface="Times New Roman" pitchFamily="18" charset="0"/>
                <a:cs typeface="Times New Roman" pitchFamily="18" charset="0"/>
              </a:rPr>
              <a:t>.</a:t>
            </a:r>
          </a:p>
        </p:txBody>
      </p:sp>
      <p:sp>
        <p:nvSpPr>
          <p:cNvPr id="50180" name="Slide Number Placeholder 2">
            <a:extLst>
              <a:ext uri="{FF2B5EF4-FFF2-40B4-BE49-F238E27FC236}">
                <a16:creationId xmlns:a16="http://schemas.microsoft.com/office/drawing/2014/main" id="{388992B6-A653-4425-9702-7643DB6B70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D56885-B1C4-42B8-8F34-F6F4DBA56F85}" type="slidenum">
              <a:rPr lang="en-US" altLang="en-US">
                <a:solidFill>
                  <a:srgbClr val="7F7F7F"/>
                </a:solidFill>
                <a:latin typeface="Trebuchet MS" panose="020B0603020202020204" pitchFamily="34" charset="0"/>
              </a:rPr>
              <a:pPr/>
              <a:t>43</a:t>
            </a:fld>
            <a:endParaRPr lang="en-US" altLang="en-US">
              <a:solidFill>
                <a:srgbClr val="7F7F7F"/>
              </a:solidFill>
              <a:latin typeface="Trebuchet MS" panose="020B0603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85C87-2772-4997-8031-83F65F13D747}"/>
              </a:ext>
            </a:extLst>
          </p:cNvPr>
          <p:cNvSpPr txBox="1">
            <a:spLocks/>
          </p:cNvSpPr>
          <p:nvPr/>
        </p:nvSpPr>
        <p:spPr>
          <a:xfrm>
            <a:off x="228600" y="2476500"/>
            <a:ext cx="8610600" cy="1844675"/>
          </a:xfrm>
          <a:prstGeom prst="rect">
            <a:avLst/>
          </a:prstGeom>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a:lstStyle>
          <a:p>
            <a:pPr marL="388938" indent="-388938" algn="ctr" defTabSz="1036638">
              <a:buClr>
                <a:srgbClr val="00CCCC"/>
              </a:buClr>
              <a:buSzPct val="75000"/>
              <a:buFont typeface="Wingdings" panose="05000000000000000000" pitchFamily="2" charset="2"/>
              <a:buNone/>
              <a:defRPr/>
            </a:pPr>
            <a:r>
              <a:rPr lang="en-US" altLang="vi-VN" sz="4000" b="1" kern="0" dirty="0" err="1">
                <a:solidFill>
                  <a:srgbClr val="002060"/>
                </a:solidFill>
                <a:latin typeface="Times New Roman" panose="02020603050405020304" pitchFamily="18" charset="0"/>
                <a:cs typeface="Times New Roman" panose="02020603050405020304" pitchFamily="18" charset="0"/>
              </a:rPr>
              <a:t>Trân</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trọng</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cảm</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ơn</a:t>
            </a:r>
            <a:r>
              <a:rPr lang="en-US" altLang="vi-VN" sz="4000" b="1" kern="0" dirty="0">
                <a:solidFill>
                  <a:srgbClr val="002060"/>
                </a:solidFill>
                <a:latin typeface="Times New Roman" panose="02020603050405020304" pitchFamily="18" charset="0"/>
                <a:cs typeface="Times New Roman" panose="02020603050405020304" pitchFamily="18" charset="0"/>
              </a:rPr>
              <a:t> </a:t>
            </a:r>
          </a:p>
          <a:p>
            <a:pPr marL="388938" indent="-388938" algn="ctr" defTabSz="1036638">
              <a:buClr>
                <a:srgbClr val="00CCCC"/>
              </a:buClr>
              <a:buSzPct val="75000"/>
              <a:buFont typeface="Wingdings" panose="05000000000000000000" pitchFamily="2" charset="2"/>
              <a:buNone/>
              <a:defRPr/>
            </a:pPr>
            <a:r>
              <a:rPr lang="en-US" altLang="vi-VN" sz="4000" b="1" kern="0" dirty="0" err="1">
                <a:solidFill>
                  <a:srgbClr val="002060"/>
                </a:solidFill>
                <a:latin typeface="Times New Roman" panose="02020603050405020304" pitchFamily="18" charset="0"/>
                <a:cs typeface="Times New Roman" panose="02020603050405020304" pitchFamily="18" charset="0"/>
              </a:rPr>
              <a:t>sự</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theo</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dõi</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của</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các</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Quý</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vị</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đại</a:t>
            </a:r>
            <a:r>
              <a:rPr lang="en-US" altLang="vi-VN" sz="4000" b="1" kern="0" dirty="0">
                <a:solidFill>
                  <a:srgbClr val="002060"/>
                </a:solidFill>
                <a:latin typeface="Times New Roman" panose="02020603050405020304" pitchFamily="18" charset="0"/>
                <a:cs typeface="Times New Roman" panose="02020603050405020304" pitchFamily="18" charset="0"/>
              </a:rPr>
              <a:t> </a:t>
            </a:r>
            <a:r>
              <a:rPr lang="en-US" altLang="vi-VN" sz="4000" b="1" kern="0" dirty="0" err="1">
                <a:solidFill>
                  <a:srgbClr val="002060"/>
                </a:solidFill>
                <a:latin typeface="Times New Roman" panose="02020603050405020304" pitchFamily="18" charset="0"/>
                <a:cs typeface="Times New Roman" panose="02020603050405020304" pitchFamily="18" charset="0"/>
              </a:rPr>
              <a:t>biểu</a:t>
            </a:r>
            <a:r>
              <a:rPr lang="en-US" altLang="vi-VN" sz="4000" kern="0" dirty="0">
                <a:solidFill>
                  <a:srgbClr val="002060"/>
                </a:solidFill>
                <a:latin typeface="Times New Roman" panose="02020603050405020304" pitchFamily="18" charset="0"/>
                <a:cs typeface="Times New Roman" panose="02020603050405020304" pitchFamily="18" charset="0"/>
              </a:rPr>
              <a:t>!</a:t>
            </a:r>
          </a:p>
          <a:p>
            <a:pPr marL="0" indent="0">
              <a:buClr>
                <a:srgbClr val="009DD9"/>
              </a:buClr>
              <a:buFont typeface="Wingdings" panose="05000000000000000000" pitchFamily="2" charset="2"/>
              <a:buNone/>
              <a:defRPr/>
            </a:pPr>
            <a:endParaRPr lang="en-US" altLang="en-US" kern="0" dirty="0">
              <a:solidFill>
                <a:prstClr val="black"/>
              </a:solidFill>
              <a:latin typeface="Constantia"/>
            </a:endParaRPr>
          </a:p>
        </p:txBody>
      </p:sp>
      <p:pic>
        <p:nvPicPr>
          <p:cNvPr id="4" name="Picture 2">
            <a:extLst>
              <a:ext uri="{FF2B5EF4-FFF2-40B4-BE49-F238E27FC236}">
                <a16:creationId xmlns:a16="http://schemas.microsoft.com/office/drawing/2014/main" id="{1B37F1A6-2B0A-4899-9678-29805CA4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46038"/>
            <a:ext cx="174307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a:extLst>
              <a:ext uri="{FF2B5EF4-FFF2-40B4-BE49-F238E27FC236}">
                <a16:creationId xmlns:a16="http://schemas.microsoft.com/office/drawing/2014/main" id="{8EBA14D8-4108-4F63-B614-6F99CFF5BA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6B457A-F707-462B-878C-38EDD4B56391}" type="slidenum">
              <a:rPr lang="en-US" altLang="en-US">
                <a:solidFill>
                  <a:srgbClr val="7F7F7F"/>
                </a:solidFill>
                <a:latin typeface="Trebuchet MS" panose="020B0603020202020204" pitchFamily="34" charset="0"/>
              </a:rPr>
              <a:pPr/>
              <a:t>5</a:t>
            </a:fld>
            <a:endParaRPr lang="en-US" altLang="en-US">
              <a:solidFill>
                <a:srgbClr val="7F7F7F"/>
              </a:solidFill>
              <a:latin typeface="Trebuchet MS" panose="020B0603020202020204" pitchFamily="34" charset="0"/>
            </a:endParaRPr>
          </a:p>
        </p:txBody>
      </p:sp>
      <p:grpSp>
        <p:nvGrpSpPr>
          <p:cNvPr id="45" name="Group 44">
            <a:extLst>
              <a:ext uri="{FF2B5EF4-FFF2-40B4-BE49-F238E27FC236}">
                <a16:creationId xmlns:a16="http://schemas.microsoft.com/office/drawing/2014/main" id="{84D1E3AD-B946-4B35-BCF3-D2E71C71C9A7}"/>
              </a:ext>
            </a:extLst>
          </p:cNvPr>
          <p:cNvGrpSpPr>
            <a:grpSpLocks/>
          </p:cNvGrpSpPr>
          <p:nvPr/>
        </p:nvGrpSpPr>
        <p:grpSpPr bwMode="auto">
          <a:xfrm rot="-181057">
            <a:off x="2474913" y="1801813"/>
            <a:ext cx="4311650" cy="4422775"/>
            <a:chOff x="2427288" y="1935163"/>
            <a:chExt cx="4311650" cy="4422775"/>
          </a:xfrm>
        </p:grpSpPr>
        <p:pic>
          <p:nvPicPr>
            <p:cNvPr id="11270" name="Picture 2" descr="C:\Users\HP\Downloads\DO LUONG.png">
              <a:extLst>
                <a:ext uri="{FF2B5EF4-FFF2-40B4-BE49-F238E27FC236}">
                  <a16:creationId xmlns:a16="http://schemas.microsoft.com/office/drawing/2014/main" id="{27419D63-4796-4556-AD98-4DFF0A933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288" y="1935163"/>
              <a:ext cx="43116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1" name="Group 2">
              <a:extLst>
                <a:ext uri="{FF2B5EF4-FFF2-40B4-BE49-F238E27FC236}">
                  <a16:creationId xmlns:a16="http://schemas.microsoft.com/office/drawing/2014/main" id="{7D382F95-CC0B-4493-B1D2-BEBCA4889370}"/>
                </a:ext>
              </a:extLst>
            </p:cNvPr>
            <p:cNvGrpSpPr>
              <a:grpSpLocks/>
            </p:cNvGrpSpPr>
            <p:nvPr/>
          </p:nvGrpSpPr>
          <p:grpSpPr bwMode="auto">
            <a:xfrm>
              <a:off x="3514725" y="3124200"/>
              <a:ext cx="2143125" cy="2044700"/>
              <a:chOff x="3514725" y="3124200"/>
              <a:chExt cx="2143125" cy="2044700"/>
            </a:xfrm>
          </p:grpSpPr>
          <p:sp>
            <p:nvSpPr>
              <p:cNvPr id="48" name="Arrow: Up 1">
                <a:extLst>
                  <a:ext uri="{FF2B5EF4-FFF2-40B4-BE49-F238E27FC236}">
                    <a16:creationId xmlns:a16="http://schemas.microsoft.com/office/drawing/2014/main" id="{A9990467-6406-43E1-9D5A-B12F9D65DBAB}"/>
                  </a:ext>
                </a:extLst>
              </p:cNvPr>
              <p:cNvSpPr/>
              <p:nvPr/>
            </p:nvSpPr>
            <p:spPr>
              <a:xfrm>
                <a:off x="4465498" y="3093032"/>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9" name="Arrow: Up 32">
                <a:extLst>
                  <a:ext uri="{FF2B5EF4-FFF2-40B4-BE49-F238E27FC236}">
                    <a16:creationId xmlns:a16="http://schemas.microsoft.com/office/drawing/2014/main" id="{468F8BCE-B115-4BFF-AA6A-07A6748A156C}"/>
                  </a:ext>
                </a:extLst>
              </p:cNvPr>
              <p:cNvSpPr/>
              <p:nvPr/>
            </p:nvSpPr>
            <p:spPr>
              <a:xfrm rot="2827266">
                <a:off x="5076735" y="3379606"/>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0" name="Arrow: Up 33">
                <a:extLst>
                  <a:ext uri="{FF2B5EF4-FFF2-40B4-BE49-F238E27FC236}">
                    <a16:creationId xmlns:a16="http://schemas.microsoft.com/office/drawing/2014/main" id="{BD7A8A6C-9AF2-4810-96CC-49309E0B66FC}"/>
                  </a:ext>
                </a:extLst>
              </p:cNvPr>
              <p:cNvSpPr/>
              <p:nvPr/>
            </p:nvSpPr>
            <p:spPr>
              <a:xfrm rot="5400000">
                <a:off x="5320318" y="4006073"/>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1" name="Arrow: Up 34">
                <a:extLst>
                  <a:ext uri="{FF2B5EF4-FFF2-40B4-BE49-F238E27FC236}">
                    <a16:creationId xmlns:a16="http://schemas.microsoft.com/office/drawing/2014/main" id="{2FB309FB-EE19-4662-8AF7-69A0E992FE74}"/>
                  </a:ext>
                </a:extLst>
              </p:cNvPr>
              <p:cNvSpPr/>
              <p:nvPr/>
            </p:nvSpPr>
            <p:spPr>
              <a:xfrm rot="12523560">
                <a:off x="4097060" y="4835001"/>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2" name="Arrow: Up 35">
                <a:extLst>
                  <a:ext uri="{FF2B5EF4-FFF2-40B4-BE49-F238E27FC236}">
                    <a16:creationId xmlns:a16="http://schemas.microsoft.com/office/drawing/2014/main" id="{777F1B5B-B408-450A-8110-3550B0A19833}"/>
                  </a:ext>
                </a:extLst>
              </p:cNvPr>
              <p:cNvSpPr/>
              <p:nvPr/>
            </p:nvSpPr>
            <p:spPr>
              <a:xfrm rot="18826103">
                <a:off x="3775792" y="3269693"/>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3" name="Arrow: Up 36">
                <a:extLst>
                  <a:ext uri="{FF2B5EF4-FFF2-40B4-BE49-F238E27FC236}">
                    <a16:creationId xmlns:a16="http://schemas.microsoft.com/office/drawing/2014/main" id="{AEE793F6-0F2A-43F8-A4D8-ECB29A65E772}"/>
                  </a:ext>
                </a:extLst>
              </p:cNvPr>
              <p:cNvSpPr/>
              <p:nvPr/>
            </p:nvSpPr>
            <p:spPr>
              <a:xfrm rot="8252453">
                <a:off x="4907157" y="4756889"/>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4" name="Arrow: Up 37">
                <a:extLst>
                  <a:ext uri="{FF2B5EF4-FFF2-40B4-BE49-F238E27FC236}">
                    <a16:creationId xmlns:a16="http://schemas.microsoft.com/office/drawing/2014/main" id="{E307FFBB-3430-4EB2-855A-79C5C587B091}"/>
                  </a:ext>
                </a:extLst>
              </p:cNvPr>
              <p:cNvSpPr/>
              <p:nvPr/>
            </p:nvSpPr>
            <p:spPr>
              <a:xfrm rot="16200000">
                <a:off x="3487536" y="4033453"/>
                <a:ext cx="304800" cy="30480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sp>
        <p:nvSpPr>
          <p:cNvPr id="11269" name="TextBox 1">
            <a:extLst>
              <a:ext uri="{FF2B5EF4-FFF2-40B4-BE49-F238E27FC236}">
                <a16:creationId xmlns:a16="http://schemas.microsoft.com/office/drawing/2014/main" id="{5C2FD15D-5796-43C6-9F7A-214441297816}"/>
              </a:ext>
            </a:extLst>
          </p:cNvPr>
          <p:cNvSpPr txBox="1">
            <a:spLocks noChangeArrowheads="1"/>
          </p:cNvSpPr>
          <p:nvPr/>
        </p:nvSpPr>
        <p:spPr bwMode="auto">
          <a:xfrm>
            <a:off x="0" y="13716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1600" b="1">
                <a:solidFill>
                  <a:srgbClr val="0000FF"/>
                </a:solidFill>
                <a:latin typeface="Times New Roman" panose="02020603050405020304" pitchFamily="18" charset="0"/>
                <a:cs typeface="Times New Roman" panose="02020603050405020304" pitchFamily="18" charset="0"/>
              </a:rPr>
              <a:t>VAI TRÒ HOẠT ĐỘNG ĐO LƯỜNG</a:t>
            </a:r>
            <a:endParaRPr lang="en-US" altLang="vi-VN" sz="16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0A575A-5D5A-4FC2-88E7-67DB01DC436A}"/>
              </a:ext>
            </a:extLst>
          </p:cNvPr>
          <p:cNvSpPr>
            <a:spLocks noGrp="1"/>
          </p:cNvSpPr>
          <p:nvPr>
            <p:ph type="sldNum" sz="quarter" idx="16"/>
          </p:nvPr>
        </p:nvSpPr>
        <p:spPr/>
        <p:txBody>
          <a:bodyPr/>
          <a:lstStyle/>
          <a:p>
            <a:pPr>
              <a:defRPr/>
            </a:pPr>
            <a:fld id="{DA22902F-2C8C-40E9-9217-5B706DF8C991}" type="slidenum">
              <a:rPr lang="en-US" altLang="en-US" smtClean="0"/>
              <a:pPr>
                <a:defRPr/>
              </a:pPr>
              <a:t>6</a:t>
            </a:fld>
            <a:endParaRPr lang="en-US" altLang="en-US" dirty="0"/>
          </a:p>
        </p:txBody>
      </p:sp>
      <p:sp>
        <p:nvSpPr>
          <p:cNvPr id="7" name="Content Placeholder 6">
            <a:extLst>
              <a:ext uri="{FF2B5EF4-FFF2-40B4-BE49-F238E27FC236}">
                <a16:creationId xmlns:a16="http://schemas.microsoft.com/office/drawing/2014/main" id="{9512BB26-148C-453B-9FDF-5FEDC3C27CC0}"/>
              </a:ext>
            </a:extLst>
          </p:cNvPr>
          <p:cNvSpPr txBox="1">
            <a:spLocks noGrp="1"/>
          </p:cNvSpPr>
          <p:nvPr>
            <p:ph sz="quarter" idx="13"/>
          </p:nvPr>
        </p:nvSpPr>
        <p:spPr>
          <a:xfrm>
            <a:off x="228600" y="731520"/>
            <a:ext cx="8534400" cy="4678204"/>
          </a:xfrm>
          <a:prstGeom prst="rect">
            <a:avLst/>
          </a:prstGeom>
          <a:noFill/>
        </p:spPr>
        <p:txBody>
          <a:bodyPr wrap="square" rtlCol="0">
            <a:spAutoFit/>
          </a:bodyPr>
          <a:lstStyle/>
          <a:p>
            <a:pPr marL="0" indent="0" algn="just">
              <a:spcBef>
                <a:spcPts val="600"/>
              </a:spcBef>
              <a:spcAft>
                <a:spcPts val="600"/>
              </a:spcAft>
              <a:buNone/>
            </a:pP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tựu</a:t>
            </a:r>
            <a:endParaRPr lang="en-US" sz="3200" b="1"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en-US" sz="1800" dirty="0" err="1">
                <a:solidFill>
                  <a:srgbClr val="0000FF"/>
                </a:solidFill>
                <a:latin typeface="Times New Roman" panose="02020603050405020304" pitchFamily="18" charset="0"/>
                <a:cs typeface="Times New Roman" panose="02020603050405020304" pitchFamily="18" charset="0"/>
              </a:rPr>
              <a:t>Nhà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nước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ban </a:t>
            </a:r>
            <a:r>
              <a:rPr lang="en-US" sz="1800" dirty="0" err="1">
                <a:solidFill>
                  <a:srgbClr val="0000FF"/>
                </a:solidFill>
                <a:latin typeface="Times New Roman" panose="02020603050405020304" pitchFamily="18" charset="0"/>
                <a:cs typeface="Times New Roman" panose="02020603050405020304" pitchFamily="18" charset="0"/>
              </a:rPr>
              <a:t>hành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hệ</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thống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văn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quy</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phạm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pháp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luật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tiêu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yêu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cầu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kỹ</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thuật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về</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lường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đáp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ứng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cơ</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yêu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cầu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lý</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nước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cầu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về</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lường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doanh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nghiệp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người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dân</a:t>
            </a:r>
            <a:r>
              <a:rPr lang="en-US" sz="1800" dirty="0">
                <a:solidFill>
                  <a:srgbClr val="0000FF"/>
                </a:solidFill>
                <a:latin typeface="Times New Roman" panose="02020603050405020304" pitchFamily="18" charset="0"/>
                <a:cs typeface="Times New Roman" panose="02020603050405020304" pitchFamily="18" charset="0"/>
              </a:rPr>
              <a:t>.</a:t>
            </a:r>
          </a:p>
          <a:p>
            <a:pPr marL="347663" indent="-347663" algn="just">
              <a:spcBef>
                <a:spcPts val="600"/>
              </a:spcBef>
              <a:spcAft>
                <a:spcPts val="600"/>
              </a:spcAft>
              <a:buFont typeface="Wingdings" pitchFamily="2" charset="2"/>
              <a:buChar char="§"/>
            </a:pPr>
            <a:r>
              <a:rPr lang="en-US" sz="1800" dirty="0" err="1">
                <a:solidFill>
                  <a:srgbClr val="0000FF"/>
                </a:solidFill>
                <a:latin typeface="Times New Roman" panose="02020603050405020304" pitchFamily="18" charset="0"/>
                <a:cs typeface="Times New Roman" panose="02020603050405020304" pitchFamily="18" charset="0"/>
              </a:rPr>
              <a:t>Hệ</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thống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lường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từng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lĩnh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vực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cũng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xác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lập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gồm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quốc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gia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có</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độ</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chính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xác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thấp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hơn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chính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công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endParaRPr lang="en-US" sz="18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en-US" sz="1800" dirty="0" err="1">
                <a:solidFill>
                  <a:srgbClr val="0000FF"/>
                </a:solidFill>
                <a:latin typeface="Times New Roman" panose="02020603050405020304" pitchFamily="18" charset="0"/>
                <a:cs typeface="Times New Roman" panose="02020603050405020304" pitchFamily="18" charset="0"/>
              </a:rPr>
              <a:t>Hệ</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thống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tổ</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chức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kiểm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định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hiệu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thử</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nghiệm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phương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tiện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lường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trên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địa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bàn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nước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xác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lập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phát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triển</a:t>
            </a:r>
            <a:endParaRPr lang="en-US" sz="18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en-US" sz="1800" dirty="0" err="1">
                <a:solidFill>
                  <a:srgbClr val="0000FF"/>
                </a:solidFill>
                <a:latin typeface="Times New Roman" panose="02020603050405020304" pitchFamily="18" charset="0"/>
                <a:cs typeface="Times New Roman" panose="02020603050405020304" pitchFamily="18" charset="0"/>
              </a:rPr>
              <a:t>Việt</a:t>
            </a:r>
            <a:r>
              <a:rPr lang="en-US" sz="1800" dirty="0">
                <a:solidFill>
                  <a:srgbClr val="0000FF"/>
                </a:solidFill>
                <a:latin typeface="Times New Roman" panose="02020603050405020304" pitchFamily="18" charset="0"/>
                <a:cs typeface="Times New Roman" panose="02020603050405020304" pitchFamily="18" charset="0"/>
              </a:rPr>
              <a:t> Nam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thành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viên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bốn</a:t>
            </a:r>
            <a:r>
              <a:rPr lang="en-US" sz="1800" dirty="0">
                <a:solidFill>
                  <a:srgbClr val="0000FF"/>
                </a:solidFill>
                <a:latin typeface="Times New Roman" panose="02020603050405020304" pitchFamily="18" charset="0"/>
                <a:cs typeface="Times New Roman" panose="02020603050405020304" pitchFamily="18" charset="0"/>
              </a:rPr>
              <a:t> (4) </a:t>
            </a:r>
            <a:r>
              <a:rPr lang="en-US" sz="1800" dirty="0" err="1">
                <a:solidFill>
                  <a:srgbClr val="0000FF"/>
                </a:solidFill>
                <a:latin typeface="Times New Roman" panose="02020603050405020304" pitchFamily="18" charset="0"/>
                <a:cs typeface="Times New Roman" panose="02020603050405020304" pitchFamily="18" charset="0"/>
              </a:rPr>
              <a:t>tổ</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chức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quốc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tế</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khu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vực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về</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lường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đăng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ký</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tham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gia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một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số</a:t>
            </a:r>
            <a:r>
              <a:rPr lang="en-US" sz="1800" dirty="0">
                <a:solidFill>
                  <a:srgbClr val="0000FF"/>
                </a:solidFill>
                <a:latin typeface="Times New Roman" panose="02020603050405020304" pitchFamily="18" charset="0"/>
                <a:cs typeface="Times New Roman" panose="02020603050405020304" pitchFamily="18" charset="0"/>
              </a:rPr>
              <a:t> Ban </a:t>
            </a:r>
            <a:r>
              <a:rPr lang="en-US" sz="1800" dirty="0" err="1">
                <a:solidFill>
                  <a:srgbClr val="0000FF"/>
                </a:solidFill>
                <a:latin typeface="Times New Roman" panose="02020603050405020304" pitchFamily="18" charset="0"/>
                <a:cs typeface="Times New Roman" panose="02020603050405020304" pitchFamily="18" charset="0"/>
              </a:rPr>
              <a:t>kỹ</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thuật</a:t>
            </a: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tiểu</a:t>
            </a:r>
            <a:r>
              <a:rPr lang="en-US" sz="1800" dirty="0">
                <a:solidFill>
                  <a:srgbClr val="0000FF"/>
                </a:solidFill>
                <a:latin typeface="Times New Roman" panose="02020603050405020304" pitchFamily="18" charset="0"/>
                <a:cs typeface="Times New Roman" panose="02020603050405020304" pitchFamily="18" charset="0"/>
              </a:rPr>
              <a:t> ban </a:t>
            </a:r>
            <a:r>
              <a:rPr lang="en-US" sz="1800" dirty="0" err="1">
                <a:solidFill>
                  <a:srgbClr val="0000FF"/>
                </a:solidFill>
                <a:latin typeface="Times New Roman" panose="02020603050405020304" pitchFamily="18" charset="0"/>
                <a:cs typeface="Times New Roman" panose="02020603050405020304" pitchFamily="18" charset="0"/>
              </a:rPr>
              <a:t>kỹ</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thuật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tổ</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chức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lường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quốc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tế</a:t>
            </a:r>
            <a:endParaRPr lang="en-US" sz="18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en-US" sz="1800" dirty="0" err="1">
                <a:solidFill>
                  <a:srgbClr val="0000FF"/>
                </a:solidFill>
                <a:latin typeface="Times New Roman" panose="02020603050405020304" pitchFamily="18" charset="0"/>
                <a:cs typeface="Times New Roman" panose="02020603050405020304" pitchFamily="18" charset="0"/>
              </a:rPr>
              <a:t>Việt</a:t>
            </a:r>
            <a:r>
              <a:rPr lang="en-US" sz="1800" dirty="0">
                <a:solidFill>
                  <a:srgbClr val="0000FF"/>
                </a:solidFill>
                <a:latin typeface="Times New Roman" panose="02020603050405020304" pitchFamily="18" charset="0"/>
                <a:cs typeface="Times New Roman" panose="02020603050405020304" pitchFamily="18" charset="0"/>
              </a:rPr>
              <a:t> Nam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quốc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tế</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thừa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nhận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khả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năng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hiệu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(CMC) </a:t>
            </a:r>
            <a:r>
              <a:rPr lang="en-US" sz="1800" dirty="0" err="1">
                <a:solidFill>
                  <a:srgbClr val="0000FF"/>
                </a:solidFill>
                <a:latin typeface="Times New Roman" panose="02020603050405020304" pitchFamily="18" charset="0"/>
                <a:cs typeface="Times New Roman" panose="02020603050405020304" pitchFamily="18" charset="0"/>
              </a:rPr>
              <a:t>cho</a:t>
            </a:r>
            <a:r>
              <a:rPr lang="en-US" sz="1800" dirty="0">
                <a:solidFill>
                  <a:srgbClr val="0000FF"/>
                </a:solidFill>
                <a:latin typeface="Times New Roman" panose="02020603050405020304" pitchFamily="18" charset="0"/>
                <a:cs typeface="Times New Roman" panose="02020603050405020304" pitchFamily="18" charset="0"/>
              </a:rPr>
              <a:t> 31 </a:t>
            </a:r>
            <a:r>
              <a:rPr lang="en-US" sz="1800" dirty="0" err="1">
                <a:solidFill>
                  <a:srgbClr val="0000FF"/>
                </a:solidFill>
                <a:latin typeface="Times New Roman" panose="02020603050405020304" pitchFamily="18" charset="0"/>
                <a:cs typeface="Times New Roman" panose="02020603050405020304" pitchFamily="18" charset="0"/>
              </a:rPr>
              <a:t>phép</a:t>
            </a:r>
            <a:r>
              <a:rPr lang="en-US" sz="1800" dirty="0">
                <a:solidFill>
                  <a:srgbClr val="0000FF"/>
                </a:solidFill>
                <a:latin typeface="Times New Roman" panose="02020603050405020304" pitchFamily="18" charset="0"/>
                <a:cs typeface="Times New Roman" panose="02020603050405020304" pitchFamily="18" charset="0"/>
              </a:rPr>
              <a:t> CMC</a:t>
            </a:r>
          </a:p>
        </p:txBody>
      </p:sp>
    </p:spTree>
    <p:extLst>
      <p:ext uri="{BB962C8B-B14F-4D97-AF65-F5344CB8AC3E}">
        <p14:creationId xmlns:p14="http://schemas.microsoft.com/office/powerpoint/2010/main" val="282281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D7708DC3-5B45-4CCD-903D-CF7DE44E5AE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A1304A-4722-4AB4-A216-473B3DD0478E}" type="slidenum">
              <a:rPr lang="en-US" altLang="en-US">
                <a:solidFill>
                  <a:srgbClr val="7F7F7F"/>
                </a:solidFill>
                <a:latin typeface="Trebuchet MS" panose="020B0603020202020204" pitchFamily="34" charset="0"/>
              </a:rPr>
              <a:pPr/>
              <a:t>7</a:t>
            </a:fld>
            <a:endParaRPr lang="en-US" altLang="en-US">
              <a:solidFill>
                <a:srgbClr val="7F7F7F"/>
              </a:solidFill>
              <a:latin typeface="Trebuchet MS" panose="020B0603020202020204" pitchFamily="34" charset="0"/>
            </a:endParaRPr>
          </a:p>
        </p:txBody>
      </p:sp>
      <p:pic>
        <p:nvPicPr>
          <p:cNvPr id="14340" name="Picture 3">
            <a:extLst>
              <a:ext uri="{FF2B5EF4-FFF2-40B4-BE49-F238E27FC236}">
                <a16:creationId xmlns:a16="http://schemas.microsoft.com/office/drawing/2014/main" id="{3BD7ED31-D3E1-407D-A96F-9D959BCB59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2484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a:extLst>
              <a:ext uri="{FF2B5EF4-FFF2-40B4-BE49-F238E27FC236}">
                <a16:creationId xmlns:a16="http://schemas.microsoft.com/office/drawing/2014/main" id="{837F5D47-BF5A-4F7C-8E18-8EF7448D97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DACB76-E0F8-4350-9642-6EF186EBCB32}" type="slidenum">
              <a:rPr lang="en-US" altLang="en-US">
                <a:solidFill>
                  <a:srgbClr val="7F7F7F"/>
                </a:solidFill>
                <a:latin typeface="Trebuchet MS" panose="020B0603020202020204" pitchFamily="34" charset="0"/>
              </a:rPr>
              <a:pPr/>
              <a:t>8</a:t>
            </a:fld>
            <a:endParaRPr lang="en-US" altLang="en-US">
              <a:solidFill>
                <a:srgbClr val="7F7F7F"/>
              </a:solidFill>
              <a:latin typeface="Trebuchet MS" panose="020B0603020202020204" pitchFamily="34" charset="0"/>
            </a:endParaRPr>
          </a:p>
        </p:txBody>
      </p:sp>
      <p:pic>
        <p:nvPicPr>
          <p:cNvPr id="51204" name="Picture 4" descr="https://image3.tienphong.vn/w665/Uploaded/2020/cajwqxjwp/2020_09_12/screen_shot_2020_09_12_at_7_55_49_am_qlld.png">
            <a:extLst>
              <a:ext uri="{FF2B5EF4-FFF2-40B4-BE49-F238E27FC236}">
                <a16:creationId xmlns:a16="http://schemas.microsoft.com/office/drawing/2014/main" id="{A9D05005-9890-451A-8658-FBC443E14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1289050"/>
            <a:ext cx="66008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a:extLst>
              <a:ext uri="{FF2B5EF4-FFF2-40B4-BE49-F238E27FC236}">
                <a16:creationId xmlns:a16="http://schemas.microsoft.com/office/drawing/2014/main" id="{7BC0F83F-9C2D-48C3-95D4-50DE8A43AECD}"/>
              </a:ext>
            </a:extLst>
          </p:cNvPr>
          <p:cNvSpPr>
            <a:spLocks noChangeArrowheads="1"/>
          </p:cNvSpPr>
          <p:nvPr/>
        </p:nvSpPr>
        <p:spPr bwMode="auto">
          <a:xfrm>
            <a:off x="838200" y="5267325"/>
            <a:ext cx="7239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650"/>
              </a:lnSpc>
              <a:spcAft>
                <a:spcPts val="750"/>
              </a:spcAft>
            </a:pPr>
            <a:r>
              <a:rPr lang="en-US" altLang="vi-VN" sz="2000" b="1" i="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Tòa nhà Trung tâm Viện Đo lường Việt Nam </a:t>
            </a:r>
            <a:r>
              <a:rPr lang="vi-VN" altLang="vi-VN" sz="2000" b="1" i="1">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Khu CNC Hòa Lạc</a:t>
            </a:r>
            <a:endParaRPr lang="en-US" altLang="vi-VN"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C6B288-704D-4B74-8477-C5B8BB51B539}"/>
              </a:ext>
            </a:extLst>
          </p:cNvPr>
          <p:cNvSpPr>
            <a:spLocks noGrp="1"/>
          </p:cNvSpPr>
          <p:nvPr>
            <p:ph type="sldNum" sz="quarter" idx="16"/>
          </p:nvPr>
        </p:nvSpPr>
        <p:spPr/>
        <p:txBody>
          <a:bodyPr/>
          <a:lstStyle/>
          <a:p>
            <a:pPr>
              <a:defRPr/>
            </a:pPr>
            <a:fld id="{DA22902F-2C8C-40E9-9217-5B706DF8C991}" type="slidenum">
              <a:rPr lang="en-US" altLang="en-US" smtClean="0"/>
              <a:pPr>
                <a:defRPr/>
              </a:pPr>
              <a:t>9</a:t>
            </a:fld>
            <a:endParaRPr lang="en-US" altLang="en-US"/>
          </a:p>
        </p:txBody>
      </p:sp>
      <p:sp>
        <p:nvSpPr>
          <p:cNvPr id="7" name="Content Placeholder 6">
            <a:extLst>
              <a:ext uri="{FF2B5EF4-FFF2-40B4-BE49-F238E27FC236}">
                <a16:creationId xmlns:a16="http://schemas.microsoft.com/office/drawing/2014/main" id="{10555126-E833-4788-95DF-B39C82307B50}"/>
              </a:ext>
            </a:extLst>
          </p:cNvPr>
          <p:cNvSpPr txBox="1">
            <a:spLocks noGrp="1"/>
          </p:cNvSpPr>
          <p:nvPr>
            <p:ph sz="quarter" idx="13"/>
          </p:nvPr>
        </p:nvSpPr>
        <p:spPr>
          <a:xfrm>
            <a:off x="457200" y="990600"/>
            <a:ext cx="8229600" cy="4524315"/>
          </a:xfrm>
          <a:prstGeom prst="rect">
            <a:avLst/>
          </a:prstGeom>
          <a:noFill/>
        </p:spPr>
        <p:txBody>
          <a:bodyPr wrap="square" rtlCol="0">
            <a:spAutoFit/>
          </a:bodyPr>
          <a:lstStyle/>
          <a:p>
            <a:pPr marL="0" indent="0" algn="just">
              <a:spcBef>
                <a:spcPts val="600"/>
              </a:spcBef>
              <a:spcAft>
                <a:spcPts val="600"/>
              </a:spcAft>
              <a:buNone/>
            </a:pPr>
            <a:r>
              <a:rPr lang="en-US" b="1" dirty="0">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cập</a:t>
            </a:r>
            <a:endParaRPr lang="en-US" sz="2800" b="1"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nb-NO" sz="2200" dirty="0">
                <a:solidFill>
                  <a:srgbClr val="0000FF"/>
                </a:solidFill>
                <a:latin typeface="Times New Roman" panose="02020603050405020304" pitchFamily="18" charset="0"/>
                <a:cs typeface="Times New Roman" panose="02020603050405020304" pitchFamily="18" charset="0"/>
              </a:rPr>
              <a:t>Trong nhiều lĩnh vực sản xuất, kinh doanh, doanh nghiệp chưa chủ động xây dựng và triển khai thực hiện hệ thống các hoạt động tự bảo đảm đo lường</a:t>
            </a:r>
            <a:r>
              <a:rPr lang="en-US" sz="2200" dirty="0">
                <a:solidFill>
                  <a:srgbClr val="0000FF"/>
                </a:solidFill>
                <a:latin typeface="Times New Roman" panose="02020603050405020304" pitchFamily="18" charset="0"/>
                <a:cs typeface="Times New Roman" panose="02020603050405020304" pitchFamily="18" charset="0"/>
              </a:rPr>
              <a:t>.</a:t>
            </a:r>
          </a:p>
          <a:p>
            <a:pPr marL="347663" indent="-347663" algn="just">
              <a:spcBef>
                <a:spcPts val="600"/>
              </a:spcBef>
              <a:spcAft>
                <a:spcPts val="600"/>
              </a:spcAft>
              <a:buFont typeface="Wingdings" pitchFamily="2" charset="2"/>
              <a:buChar char="§"/>
            </a:pPr>
            <a:r>
              <a:rPr lang="en-US" sz="2200" dirty="0" err="1">
                <a:solidFill>
                  <a:srgbClr val="0000FF"/>
                </a:solidFill>
                <a:latin typeface="Times New Roman" panose="02020603050405020304" pitchFamily="18" charset="0"/>
                <a:cs typeface="Times New Roman" panose="02020603050405020304" pitchFamily="18" charset="0"/>
              </a:rPr>
              <a:t>Công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nghiệp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sản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xuất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phương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tiện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chuẩn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lường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còn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nhiều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hạn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chế</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trình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độ</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thấp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chưa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đáp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ứng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được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yêu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cầu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trong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nước</a:t>
            </a:r>
            <a:endParaRPr lang="en-US" sz="2200" dirty="0">
              <a:solidFill>
                <a:srgbClr val="0000FF"/>
              </a:solidFill>
              <a:latin typeface="Times New Roman" panose="02020603050405020304" pitchFamily="18" charset="0"/>
              <a:cs typeface="Times New Roman" panose="02020603050405020304" pitchFamily="18" charset="0"/>
            </a:endParaRPr>
          </a:p>
          <a:p>
            <a:pPr marL="347663" indent="-347663" algn="just">
              <a:spcBef>
                <a:spcPts val="600"/>
              </a:spcBef>
              <a:spcAft>
                <a:spcPts val="600"/>
              </a:spcAft>
              <a:buFont typeface="Wingdings" pitchFamily="2" charset="2"/>
              <a:buChar char="§"/>
            </a:pPr>
            <a:r>
              <a:rPr lang="en-US" sz="2200" dirty="0" err="1">
                <a:solidFill>
                  <a:srgbClr val="0000FF"/>
                </a:solidFill>
                <a:latin typeface="Times New Roman" panose="02020603050405020304" pitchFamily="18" charset="0"/>
                <a:cs typeface="Times New Roman" panose="02020603050405020304" pitchFamily="18" charset="0"/>
              </a:rPr>
              <a:t>Hạ</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tầng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lường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quốc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gia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của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Việt</a:t>
            </a:r>
            <a:r>
              <a:rPr lang="en-US" sz="2200" dirty="0">
                <a:solidFill>
                  <a:srgbClr val="0000FF"/>
                </a:solidFill>
                <a:latin typeface="Times New Roman" panose="02020603050405020304" pitchFamily="18" charset="0"/>
                <a:cs typeface="Times New Roman" panose="02020603050405020304" pitchFamily="18" charset="0"/>
              </a:rPr>
              <a:t> Nam </a:t>
            </a:r>
            <a:r>
              <a:rPr lang="en-US" sz="2200" dirty="0" err="1">
                <a:solidFill>
                  <a:srgbClr val="0000FF"/>
                </a:solidFill>
                <a:latin typeface="Times New Roman" panose="02020603050405020304" pitchFamily="18" charset="0"/>
                <a:cs typeface="Times New Roman" panose="02020603050405020304" pitchFamily="18" charset="0"/>
              </a:rPr>
              <a:t>còn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yếu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chưa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đáp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ứng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đầy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đủ</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nhu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cầu</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về</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đo</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lường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của</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doanh</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nghiệp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Việt</a:t>
            </a:r>
            <a:r>
              <a:rPr lang="en-US" sz="2200" dirty="0">
                <a:solidFill>
                  <a:srgbClr val="0000FF"/>
                </a:solidFill>
                <a:latin typeface="Times New Roman" panose="02020603050405020304" pitchFamily="18" charset="0"/>
                <a:cs typeface="Times New Roman" panose="02020603050405020304" pitchFamily="18" charset="0"/>
              </a:rPr>
              <a:t> Nam </a:t>
            </a:r>
            <a:r>
              <a:rPr lang="en-US" sz="2200" dirty="0" err="1">
                <a:solidFill>
                  <a:srgbClr val="0000FF"/>
                </a:solidFill>
                <a:latin typeface="Times New Roman" panose="02020603050405020304" pitchFamily="18" charset="0"/>
                <a:cs typeface="Times New Roman" panose="02020603050405020304" pitchFamily="18" charset="0"/>
              </a:rPr>
              <a:t>và</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hiện</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chỉ</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được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xếp</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thứ</a:t>
            </a:r>
            <a:r>
              <a:rPr lang="en-US" sz="2200" dirty="0">
                <a:solidFill>
                  <a:srgbClr val="0000FF"/>
                </a:solidFill>
                <a:latin typeface="Times New Roman" panose="02020603050405020304" pitchFamily="18" charset="0"/>
                <a:cs typeface="Times New Roman" panose="02020603050405020304" pitchFamily="18" charset="0"/>
              </a:rPr>
              <a:t> 6 </a:t>
            </a:r>
            <a:r>
              <a:rPr lang="en-US" sz="2200" dirty="0" err="1">
                <a:solidFill>
                  <a:srgbClr val="0000FF"/>
                </a:solidFill>
                <a:latin typeface="Times New Roman" panose="02020603050405020304" pitchFamily="18" charset="0"/>
                <a:cs typeface="Times New Roman" panose="02020603050405020304" pitchFamily="18" charset="0"/>
              </a:rPr>
              <a:t>trong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các</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nước</a:t>
            </a:r>
            <a:r>
              <a:rPr lang="en-US" sz="2200" dirty="0">
                <a:solidFill>
                  <a:srgbClr val="0000FF"/>
                </a:solidFill>
                <a:latin typeface="Times New Roman" panose="02020603050405020304" pitchFamily="18" charset="0"/>
                <a:cs typeface="Times New Roman" panose="02020603050405020304" pitchFamily="18" charset="0"/>
              </a:rPr>
              <a:t> ASEAN</a:t>
            </a:r>
          </a:p>
          <a:p>
            <a:pPr marL="347663" indent="-347663" algn="just">
              <a:spcBef>
                <a:spcPts val="600"/>
              </a:spcBef>
              <a:spcAft>
                <a:spcPts val="600"/>
              </a:spcAft>
              <a:buFont typeface="Wingdings" pitchFamily="2" charset="2"/>
              <a:buChar char="§"/>
            </a:pPr>
            <a:r>
              <a:rPr lang="nb-NO" sz="2200" dirty="0">
                <a:solidFill>
                  <a:srgbClr val="0000FF"/>
                </a:solidFill>
                <a:latin typeface="Times New Roman" panose="02020603050405020304" pitchFamily="18" charset="0"/>
                <a:cs typeface="Times New Roman" panose="02020603050405020304" pitchFamily="18" charset="0"/>
              </a:rPr>
              <a:t>Việt Nam chưa tham gia sâu rộng vào các ban kỹ thuật hoặc tiểu ban kỹ thuật của các tổ chức quốc tế về đo lường</a:t>
            </a:r>
            <a:endParaRPr lang="en-US" sz="2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70738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solidFill>
          <a:schemeClr val="accent2"/>
        </a:solidFill>
      </a:spPr>
      <a:bodyPr wrap="square" rtlCol="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13624</TotalTime>
  <Words>7791</Words>
  <Application>Microsoft Office PowerPoint</Application>
  <PresentationFormat>On-screen Show (4:3)</PresentationFormat>
  <Paragraphs>628</Paragraphs>
  <Slides>44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.VnTime</vt:lpstr>
      <vt:lpstr>Arial</vt:lpstr>
      <vt:lpstr>Calibri</vt:lpstr>
      <vt:lpstr>Constantia</vt:lpstr>
      <vt:lpstr>Georgia</vt:lpstr>
      <vt:lpstr>Tahoma</vt:lpstr>
      <vt:lpstr>Times New Roman</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Report &amp; Action Plan</dc:title>
  <dc:creator>HP</dc:creator>
  <cp:lastModifiedBy>Giau-Doluong</cp:lastModifiedBy>
  <cp:revision>1333</cp:revision>
  <cp:lastPrinted>2020-09-30T08:33:45Z</cp:lastPrinted>
  <dcterms:created xsi:type="dcterms:W3CDTF">2013-08-13T16:02:19Z</dcterms:created>
  <dcterms:modified xsi:type="dcterms:W3CDTF">2021-01-18T03:35:36Z</dcterms:modified>
</cp:coreProperties>
</file>